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289" r:id="rId3"/>
    <p:sldId id="295" r:id="rId4"/>
    <p:sldId id="257" r:id="rId5"/>
    <p:sldId id="291" r:id="rId6"/>
    <p:sldId id="290" r:id="rId7"/>
    <p:sldId id="258" r:id="rId8"/>
    <p:sldId id="259" r:id="rId9"/>
    <p:sldId id="292" r:id="rId10"/>
    <p:sldId id="260" r:id="rId11"/>
    <p:sldId id="261" r:id="rId12"/>
    <p:sldId id="262" r:id="rId13"/>
    <p:sldId id="263" r:id="rId14"/>
    <p:sldId id="264" r:id="rId15"/>
    <p:sldId id="265" r:id="rId16"/>
    <p:sldId id="266" r:id="rId17"/>
    <p:sldId id="267" r:id="rId18"/>
    <p:sldId id="268" r:id="rId19"/>
    <p:sldId id="269" r:id="rId20"/>
    <p:sldId id="270" r:id="rId21"/>
    <p:sldId id="274" r:id="rId22"/>
    <p:sldId id="273" r:id="rId23"/>
    <p:sldId id="271" r:id="rId24"/>
    <p:sldId id="275" r:id="rId25"/>
    <p:sldId id="277" r:id="rId26"/>
    <p:sldId id="276" r:id="rId27"/>
    <p:sldId id="278" r:id="rId28"/>
    <p:sldId id="293" r:id="rId29"/>
    <p:sldId id="280" r:id="rId30"/>
    <p:sldId id="281" r:id="rId31"/>
    <p:sldId id="282" r:id="rId32"/>
    <p:sldId id="279" r:id="rId33"/>
    <p:sldId id="283" r:id="rId34"/>
    <p:sldId id="284" r:id="rId35"/>
    <p:sldId id="285" r:id="rId36"/>
    <p:sldId id="286" r:id="rId37"/>
    <p:sldId id="287" r:id="rId38"/>
    <p:sldId id="28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86" autoAdjust="0"/>
    <p:restoredTop sz="87191"/>
  </p:normalViewPr>
  <p:slideViewPr>
    <p:cSldViewPr snapToGrid="0">
      <p:cViewPr>
        <p:scale>
          <a:sx n="112" d="100"/>
          <a:sy n="112" d="100"/>
        </p:scale>
        <p:origin x="1152"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78A34-228F-44C8-B6A5-8FB9FF84C6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6A68E0-C8A3-4303-93F6-F958CCBD4B4D}">
      <dgm:prSet/>
      <dgm:spPr/>
      <dgm:t>
        <a:bodyPr/>
        <a:lstStyle/>
        <a:p>
          <a:pPr>
            <a:defRPr cap="all"/>
          </a:pPr>
          <a:r>
            <a:rPr lang="en-US"/>
            <a:t>Use numbers when the field is a number</a:t>
          </a:r>
        </a:p>
      </dgm:t>
    </dgm:pt>
    <dgm:pt modelId="{B25AED89-0774-401E-94F1-C8F3D9363A22}" type="parTrans" cxnId="{4A9397C3-BAC8-4E09-886B-CBEF69A8BB24}">
      <dgm:prSet/>
      <dgm:spPr/>
      <dgm:t>
        <a:bodyPr/>
        <a:lstStyle/>
        <a:p>
          <a:endParaRPr lang="en-US"/>
        </a:p>
      </dgm:t>
    </dgm:pt>
    <dgm:pt modelId="{A8A8D519-62C5-43F8-A019-8D44378346D0}" type="sibTrans" cxnId="{4A9397C3-BAC8-4E09-886B-CBEF69A8BB24}">
      <dgm:prSet/>
      <dgm:spPr/>
      <dgm:t>
        <a:bodyPr/>
        <a:lstStyle/>
        <a:p>
          <a:endParaRPr lang="en-US"/>
        </a:p>
      </dgm:t>
    </dgm:pt>
    <dgm:pt modelId="{AB6DC029-5E1A-4008-B7C5-604AE95841B0}">
      <dgm:prSet/>
      <dgm:spPr/>
      <dgm:t>
        <a:bodyPr/>
        <a:lstStyle/>
        <a:p>
          <a:pPr>
            <a:defRPr cap="all"/>
          </a:pPr>
          <a:r>
            <a:rPr lang="en-US"/>
            <a:t>Use consistently formatted dates</a:t>
          </a:r>
        </a:p>
      </dgm:t>
    </dgm:pt>
    <dgm:pt modelId="{B21C8884-4656-4BD8-8F65-4F9A31948992}" type="parTrans" cxnId="{76B1B36E-6B19-4F7E-B9FB-8F12950D0FB9}">
      <dgm:prSet/>
      <dgm:spPr/>
      <dgm:t>
        <a:bodyPr/>
        <a:lstStyle/>
        <a:p>
          <a:endParaRPr lang="en-US"/>
        </a:p>
      </dgm:t>
    </dgm:pt>
    <dgm:pt modelId="{248911FA-CA5B-45C8-9209-261D86CA802F}" type="sibTrans" cxnId="{76B1B36E-6B19-4F7E-B9FB-8F12950D0FB9}">
      <dgm:prSet/>
      <dgm:spPr/>
      <dgm:t>
        <a:bodyPr/>
        <a:lstStyle/>
        <a:p>
          <a:endParaRPr lang="en-US"/>
        </a:p>
      </dgm:t>
    </dgm:pt>
    <dgm:pt modelId="{7C2E5E43-B154-4488-B6A6-875C4A8D6FE1}">
      <dgm:prSet/>
      <dgm:spPr/>
      <dgm:t>
        <a:bodyPr/>
        <a:lstStyle/>
        <a:p>
          <a:pPr>
            <a:defRPr cap="all"/>
          </a:pPr>
          <a:r>
            <a:rPr lang="en-US"/>
            <a:t>Include the name of units in your field names</a:t>
          </a:r>
        </a:p>
      </dgm:t>
    </dgm:pt>
    <dgm:pt modelId="{EB382FDC-A6B4-4FA5-9B6A-69FD94A0AF05}" type="parTrans" cxnId="{F88671CF-C9E6-496B-BFA4-2DD2F768CB12}">
      <dgm:prSet/>
      <dgm:spPr/>
      <dgm:t>
        <a:bodyPr/>
        <a:lstStyle/>
        <a:p>
          <a:endParaRPr lang="en-US"/>
        </a:p>
      </dgm:t>
    </dgm:pt>
    <dgm:pt modelId="{5D025A57-F651-431E-ACB9-76EC3030E7FF}" type="sibTrans" cxnId="{F88671CF-C9E6-496B-BFA4-2DD2F768CB12}">
      <dgm:prSet/>
      <dgm:spPr/>
      <dgm:t>
        <a:bodyPr/>
        <a:lstStyle/>
        <a:p>
          <a:endParaRPr lang="en-US"/>
        </a:p>
      </dgm:t>
    </dgm:pt>
    <dgm:pt modelId="{2FBBA3BB-189D-4EBE-A31A-3A328B3EDC76}">
      <dgm:prSet/>
      <dgm:spPr/>
      <dgm:t>
        <a:bodyPr/>
        <a:lstStyle/>
        <a:p>
          <a:pPr>
            <a:defRPr cap="all"/>
          </a:pPr>
          <a:r>
            <a:rPr lang="en-US"/>
            <a:t>Flatten your messages and avoid unnecessary wrappers</a:t>
          </a:r>
        </a:p>
      </dgm:t>
    </dgm:pt>
    <dgm:pt modelId="{B925CC5E-E29E-4E5E-ACAD-2190F5F4A049}" type="parTrans" cxnId="{AE3CCDAA-46CF-41F8-9F39-87A2FB5356CD}">
      <dgm:prSet/>
      <dgm:spPr/>
      <dgm:t>
        <a:bodyPr/>
        <a:lstStyle/>
        <a:p>
          <a:endParaRPr lang="en-US"/>
        </a:p>
      </dgm:t>
    </dgm:pt>
    <dgm:pt modelId="{7372ECA7-DB38-4FE8-A484-20CF9F027916}" type="sibTrans" cxnId="{AE3CCDAA-46CF-41F8-9F39-87A2FB5356CD}">
      <dgm:prSet/>
      <dgm:spPr/>
      <dgm:t>
        <a:bodyPr/>
        <a:lstStyle/>
        <a:p>
          <a:endParaRPr lang="en-US"/>
        </a:p>
      </dgm:t>
    </dgm:pt>
    <dgm:pt modelId="{BF716468-8CB0-421A-93D2-D0A48B97E1C6}" type="pres">
      <dgm:prSet presAssocID="{C6678A34-228F-44C8-B6A5-8FB9FF84C644}" presName="root" presStyleCnt="0">
        <dgm:presLayoutVars>
          <dgm:dir/>
          <dgm:resizeHandles val="exact"/>
        </dgm:presLayoutVars>
      </dgm:prSet>
      <dgm:spPr/>
    </dgm:pt>
    <dgm:pt modelId="{3C7E9616-3727-4D94-818E-8AD3F51C7670}" type="pres">
      <dgm:prSet presAssocID="{306A68E0-C8A3-4303-93F6-F958CCBD4B4D}" presName="compNode" presStyleCnt="0"/>
      <dgm:spPr/>
    </dgm:pt>
    <dgm:pt modelId="{E3243AF2-EA65-4D1A-9B8E-E5D0BAE247B7}" type="pres">
      <dgm:prSet presAssocID="{306A68E0-C8A3-4303-93F6-F958CCBD4B4D}" presName="iconBgRect" presStyleLbl="bgShp" presStyleIdx="0" presStyleCnt="4"/>
      <dgm:spPr/>
    </dgm:pt>
    <dgm:pt modelId="{03F5007E-489B-403C-A6EB-3F960A4D0B31}" type="pres">
      <dgm:prSet presAssocID="{306A68E0-C8A3-4303-93F6-F958CCBD4B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8521713-0664-456E-BDFD-0E19F1657F7F}" type="pres">
      <dgm:prSet presAssocID="{306A68E0-C8A3-4303-93F6-F958CCBD4B4D}" presName="spaceRect" presStyleCnt="0"/>
      <dgm:spPr/>
    </dgm:pt>
    <dgm:pt modelId="{59B6C411-1E50-41F0-BDF8-5EAA2B6618A4}" type="pres">
      <dgm:prSet presAssocID="{306A68E0-C8A3-4303-93F6-F958CCBD4B4D}" presName="textRect" presStyleLbl="revTx" presStyleIdx="0" presStyleCnt="4">
        <dgm:presLayoutVars>
          <dgm:chMax val="1"/>
          <dgm:chPref val="1"/>
        </dgm:presLayoutVars>
      </dgm:prSet>
      <dgm:spPr/>
    </dgm:pt>
    <dgm:pt modelId="{97EBECCD-B1F3-453A-8DCE-22CBEE8BB94E}" type="pres">
      <dgm:prSet presAssocID="{A8A8D519-62C5-43F8-A019-8D44378346D0}" presName="sibTrans" presStyleCnt="0"/>
      <dgm:spPr/>
    </dgm:pt>
    <dgm:pt modelId="{CE717C79-D27A-4FEC-A6AD-422D83A14BCE}" type="pres">
      <dgm:prSet presAssocID="{AB6DC029-5E1A-4008-B7C5-604AE95841B0}" presName="compNode" presStyleCnt="0"/>
      <dgm:spPr/>
    </dgm:pt>
    <dgm:pt modelId="{B33AA89B-32EC-49AC-9820-0B4F09CA6F47}" type="pres">
      <dgm:prSet presAssocID="{AB6DC029-5E1A-4008-B7C5-604AE95841B0}" presName="iconBgRect" presStyleLbl="bgShp" presStyleIdx="1" presStyleCnt="4"/>
      <dgm:spPr/>
    </dgm:pt>
    <dgm:pt modelId="{8A2F2940-2F27-453D-A45F-917C49BCD932}" type="pres">
      <dgm:prSet presAssocID="{AB6DC029-5E1A-4008-B7C5-604AE95841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54C3B4EA-35A8-4937-9D98-9E969244B9C6}" type="pres">
      <dgm:prSet presAssocID="{AB6DC029-5E1A-4008-B7C5-604AE95841B0}" presName="spaceRect" presStyleCnt="0"/>
      <dgm:spPr/>
    </dgm:pt>
    <dgm:pt modelId="{1DE806AD-8195-4542-AEB9-98593609DC43}" type="pres">
      <dgm:prSet presAssocID="{AB6DC029-5E1A-4008-B7C5-604AE95841B0}" presName="textRect" presStyleLbl="revTx" presStyleIdx="1" presStyleCnt="4">
        <dgm:presLayoutVars>
          <dgm:chMax val="1"/>
          <dgm:chPref val="1"/>
        </dgm:presLayoutVars>
      </dgm:prSet>
      <dgm:spPr/>
    </dgm:pt>
    <dgm:pt modelId="{2D5A76E0-F3D4-45D5-A337-BD06CA1401D3}" type="pres">
      <dgm:prSet presAssocID="{248911FA-CA5B-45C8-9209-261D86CA802F}" presName="sibTrans" presStyleCnt="0"/>
      <dgm:spPr/>
    </dgm:pt>
    <dgm:pt modelId="{93B0EA37-A1BA-4DBD-957E-D340310592E1}" type="pres">
      <dgm:prSet presAssocID="{7C2E5E43-B154-4488-B6A6-875C4A8D6FE1}" presName="compNode" presStyleCnt="0"/>
      <dgm:spPr/>
    </dgm:pt>
    <dgm:pt modelId="{91B4AE78-99C0-4F3F-BC67-530F39E72B1D}" type="pres">
      <dgm:prSet presAssocID="{7C2E5E43-B154-4488-B6A6-875C4A8D6FE1}" presName="iconBgRect" presStyleLbl="bgShp" presStyleIdx="2" presStyleCnt="4"/>
      <dgm:spPr/>
    </dgm:pt>
    <dgm:pt modelId="{B3CBEBA3-C0F6-45F6-8FF7-4D6FA50A9123}" type="pres">
      <dgm:prSet presAssocID="{7C2E5E43-B154-4488-B6A6-875C4A8D6F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B613E208-649A-4C39-976A-8847853A1184}" type="pres">
      <dgm:prSet presAssocID="{7C2E5E43-B154-4488-B6A6-875C4A8D6FE1}" presName="spaceRect" presStyleCnt="0"/>
      <dgm:spPr/>
    </dgm:pt>
    <dgm:pt modelId="{61FC120A-4369-431F-9C56-4861C19B9198}" type="pres">
      <dgm:prSet presAssocID="{7C2E5E43-B154-4488-B6A6-875C4A8D6FE1}" presName="textRect" presStyleLbl="revTx" presStyleIdx="2" presStyleCnt="4">
        <dgm:presLayoutVars>
          <dgm:chMax val="1"/>
          <dgm:chPref val="1"/>
        </dgm:presLayoutVars>
      </dgm:prSet>
      <dgm:spPr/>
    </dgm:pt>
    <dgm:pt modelId="{91942C8B-0E0E-497E-90CF-14A4D80EF8A8}" type="pres">
      <dgm:prSet presAssocID="{5D025A57-F651-431E-ACB9-76EC3030E7FF}" presName="sibTrans" presStyleCnt="0"/>
      <dgm:spPr/>
    </dgm:pt>
    <dgm:pt modelId="{033D283D-1327-4DA9-BC75-E49E13DCD52F}" type="pres">
      <dgm:prSet presAssocID="{2FBBA3BB-189D-4EBE-A31A-3A328B3EDC76}" presName="compNode" presStyleCnt="0"/>
      <dgm:spPr/>
    </dgm:pt>
    <dgm:pt modelId="{F3DB0766-7C63-4C01-B7B4-1FE2900565E9}" type="pres">
      <dgm:prSet presAssocID="{2FBBA3BB-189D-4EBE-A31A-3A328B3EDC76}" presName="iconBgRect" presStyleLbl="bgShp" presStyleIdx="3" presStyleCnt="4"/>
      <dgm:spPr/>
    </dgm:pt>
    <dgm:pt modelId="{2DE53A43-F868-4904-BA8A-19F598D22AD5}" type="pres">
      <dgm:prSet presAssocID="{2FBBA3BB-189D-4EBE-A31A-3A328B3EDC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C24429A2-8DC5-40BB-9B9D-2DAE3E701613}" type="pres">
      <dgm:prSet presAssocID="{2FBBA3BB-189D-4EBE-A31A-3A328B3EDC76}" presName="spaceRect" presStyleCnt="0"/>
      <dgm:spPr/>
    </dgm:pt>
    <dgm:pt modelId="{7EF61B53-CA8D-4438-8CD6-9CDD21A2F5B4}" type="pres">
      <dgm:prSet presAssocID="{2FBBA3BB-189D-4EBE-A31A-3A328B3EDC76}" presName="textRect" presStyleLbl="revTx" presStyleIdx="3" presStyleCnt="4">
        <dgm:presLayoutVars>
          <dgm:chMax val="1"/>
          <dgm:chPref val="1"/>
        </dgm:presLayoutVars>
      </dgm:prSet>
      <dgm:spPr/>
    </dgm:pt>
  </dgm:ptLst>
  <dgm:cxnLst>
    <dgm:cxn modelId="{32C1F529-4239-4CE1-A1B4-C726D7BDBE8D}" type="presOf" srcId="{C6678A34-228F-44C8-B6A5-8FB9FF84C644}" destId="{BF716468-8CB0-421A-93D2-D0A48B97E1C6}" srcOrd="0" destOrd="0" presId="urn:microsoft.com/office/officeart/2018/5/layout/IconCircleLabelList"/>
    <dgm:cxn modelId="{AF202967-3ADF-449B-A95D-B66726E43DBE}" type="presOf" srcId="{306A68E0-C8A3-4303-93F6-F958CCBD4B4D}" destId="{59B6C411-1E50-41F0-BDF8-5EAA2B6618A4}" srcOrd="0" destOrd="0" presId="urn:microsoft.com/office/officeart/2018/5/layout/IconCircleLabelList"/>
    <dgm:cxn modelId="{76B1B36E-6B19-4F7E-B9FB-8F12950D0FB9}" srcId="{C6678A34-228F-44C8-B6A5-8FB9FF84C644}" destId="{AB6DC029-5E1A-4008-B7C5-604AE95841B0}" srcOrd="1" destOrd="0" parTransId="{B21C8884-4656-4BD8-8F65-4F9A31948992}" sibTransId="{248911FA-CA5B-45C8-9209-261D86CA802F}"/>
    <dgm:cxn modelId="{179B0774-68DE-431B-9A05-035EF6ADEB11}" type="presOf" srcId="{AB6DC029-5E1A-4008-B7C5-604AE95841B0}" destId="{1DE806AD-8195-4542-AEB9-98593609DC43}" srcOrd="0" destOrd="0" presId="urn:microsoft.com/office/officeart/2018/5/layout/IconCircleLabelList"/>
    <dgm:cxn modelId="{AE3CCDAA-46CF-41F8-9F39-87A2FB5356CD}" srcId="{C6678A34-228F-44C8-B6A5-8FB9FF84C644}" destId="{2FBBA3BB-189D-4EBE-A31A-3A328B3EDC76}" srcOrd="3" destOrd="0" parTransId="{B925CC5E-E29E-4E5E-ACAD-2190F5F4A049}" sibTransId="{7372ECA7-DB38-4FE8-A484-20CF9F027916}"/>
    <dgm:cxn modelId="{4A9397C3-BAC8-4E09-886B-CBEF69A8BB24}" srcId="{C6678A34-228F-44C8-B6A5-8FB9FF84C644}" destId="{306A68E0-C8A3-4303-93F6-F958CCBD4B4D}" srcOrd="0" destOrd="0" parTransId="{B25AED89-0774-401E-94F1-C8F3D9363A22}" sibTransId="{A8A8D519-62C5-43F8-A019-8D44378346D0}"/>
    <dgm:cxn modelId="{614B34C9-51A5-4319-A101-19CD96B435BB}" type="presOf" srcId="{2FBBA3BB-189D-4EBE-A31A-3A328B3EDC76}" destId="{7EF61B53-CA8D-4438-8CD6-9CDD21A2F5B4}" srcOrd="0" destOrd="0" presId="urn:microsoft.com/office/officeart/2018/5/layout/IconCircleLabelList"/>
    <dgm:cxn modelId="{F88671CF-C9E6-496B-BFA4-2DD2F768CB12}" srcId="{C6678A34-228F-44C8-B6A5-8FB9FF84C644}" destId="{7C2E5E43-B154-4488-B6A6-875C4A8D6FE1}" srcOrd="2" destOrd="0" parTransId="{EB382FDC-A6B4-4FA5-9B6A-69FD94A0AF05}" sibTransId="{5D025A57-F651-431E-ACB9-76EC3030E7FF}"/>
    <dgm:cxn modelId="{A3DEA3E0-5B0E-4D26-ACFD-9A457E4B610A}" type="presOf" srcId="{7C2E5E43-B154-4488-B6A6-875C4A8D6FE1}" destId="{61FC120A-4369-431F-9C56-4861C19B9198}" srcOrd="0" destOrd="0" presId="urn:microsoft.com/office/officeart/2018/5/layout/IconCircleLabelList"/>
    <dgm:cxn modelId="{B0FAFC95-A59B-4755-9E1D-E96F5B6B1EB5}" type="presParOf" srcId="{BF716468-8CB0-421A-93D2-D0A48B97E1C6}" destId="{3C7E9616-3727-4D94-818E-8AD3F51C7670}" srcOrd="0" destOrd="0" presId="urn:microsoft.com/office/officeart/2018/5/layout/IconCircleLabelList"/>
    <dgm:cxn modelId="{CF26D82C-5BD7-4127-8E88-4AEF397ACFE8}" type="presParOf" srcId="{3C7E9616-3727-4D94-818E-8AD3F51C7670}" destId="{E3243AF2-EA65-4D1A-9B8E-E5D0BAE247B7}" srcOrd="0" destOrd="0" presId="urn:microsoft.com/office/officeart/2018/5/layout/IconCircleLabelList"/>
    <dgm:cxn modelId="{22687DA5-B72D-49A2-AB04-D046D24258BD}" type="presParOf" srcId="{3C7E9616-3727-4D94-818E-8AD3F51C7670}" destId="{03F5007E-489B-403C-A6EB-3F960A4D0B31}" srcOrd="1" destOrd="0" presId="urn:microsoft.com/office/officeart/2018/5/layout/IconCircleLabelList"/>
    <dgm:cxn modelId="{EC10CDFB-C26D-4B5D-8B8B-E2B85B15B5E4}" type="presParOf" srcId="{3C7E9616-3727-4D94-818E-8AD3F51C7670}" destId="{B8521713-0664-456E-BDFD-0E19F1657F7F}" srcOrd="2" destOrd="0" presId="urn:microsoft.com/office/officeart/2018/5/layout/IconCircleLabelList"/>
    <dgm:cxn modelId="{8E3B8ECE-EE36-4D3E-9894-1D24A0745943}" type="presParOf" srcId="{3C7E9616-3727-4D94-818E-8AD3F51C7670}" destId="{59B6C411-1E50-41F0-BDF8-5EAA2B6618A4}" srcOrd="3" destOrd="0" presId="urn:microsoft.com/office/officeart/2018/5/layout/IconCircleLabelList"/>
    <dgm:cxn modelId="{3C0E5B03-B70E-45BB-8F1C-A9735A87FD70}" type="presParOf" srcId="{BF716468-8CB0-421A-93D2-D0A48B97E1C6}" destId="{97EBECCD-B1F3-453A-8DCE-22CBEE8BB94E}" srcOrd="1" destOrd="0" presId="urn:microsoft.com/office/officeart/2018/5/layout/IconCircleLabelList"/>
    <dgm:cxn modelId="{87AA1E00-027E-450E-BF82-F1C6C3F7BD54}" type="presParOf" srcId="{BF716468-8CB0-421A-93D2-D0A48B97E1C6}" destId="{CE717C79-D27A-4FEC-A6AD-422D83A14BCE}" srcOrd="2" destOrd="0" presId="urn:microsoft.com/office/officeart/2018/5/layout/IconCircleLabelList"/>
    <dgm:cxn modelId="{20932271-502C-49FE-B724-C66B00DE31F6}" type="presParOf" srcId="{CE717C79-D27A-4FEC-A6AD-422D83A14BCE}" destId="{B33AA89B-32EC-49AC-9820-0B4F09CA6F47}" srcOrd="0" destOrd="0" presId="urn:microsoft.com/office/officeart/2018/5/layout/IconCircleLabelList"/>
    <dgm:cxn modelId="{8C726426-A579-4402-BCB8-76EAA715124B}" type="presParOf" srcId="{CE717C79-D27A-4FEC-A6AD-422D83A14BCE}" destId="{8A2F2940-2F27-453D-A45F-917C49BCD932}" srcOrd="1" destOrd="0" presId="urn:microsoft.com/office/officeart/2018/5/layout/IconCircleLabelList"/>
    <dgm:cxn modelId="{95E73440-BEDA-4633-983C-CAE87169B6B9}" type="presParOf" srcId="{CE717C79-D27A-4FEC-A6AD-422D83A14BCE}" destId="{54C3B4EA-35A8-4937-9D98-9E969244B9C6}" srcOrd="2" destOrd="0" presId="urn:microsoft.com/office/officeart/2018/5/layout/IconCircleLabelList"/>
    <dgm:cxn modelId="{4DA3EB7C-CC66-4CFB-8125-60921C9F5303}" type="presParOf" srcId="{CE717C79-D27A-4FEC-A6AD-422D83A14BCE}" destId="{1DE806AD-8195-4542-AEB9-98593609DC43}" srcOrd="3" destOrd="0" presId="urn:microsoft.com/office/officeart/2018/5/layout/IconCircleLabelList"/>
    <dgm:cxn modelId="{1AC09F54-146C-4080-B19F-396DA6DCAFEB}" type="presParOf" srcId="{BF716468-8CB0-421A-93D2-D0A48B97E1C6}" destId="{2D5A76E0-F3D4-45D5-A337-BD06CA1401D3}" srcOrd="3" destOrd="0" presId="urn:microsoft.com/office/officeart/2018/5/layout/IconCircleLabelList"/>
    <dgm:cxn modelId="{F868B334-7032-4853-B131-682E390E05E5}" type="presParOf" srcId="{BF716468-8CB0-421A-93D2-D0A48B97E1C6}" destId="{93B0EA37-A1BA-4DBD-957E-D340310592E1}" srcOrd="4" destOrd="0" presId="urn:microsoft.com/office/officeart/2018/5/layout/IconCircleLabelList"/>
    <dgm:cxn modelId="{EC585D19-7EF2-49E3-9AB9-B6E24C5CBB09}" type="presParOf" srcId="{93B0EA37-A1BA-4DBD-957E-D340310592E1}" destId="{91B4AE78-99C0-4F3F-BC67-530F39E72B1D}" srcOrd="0" destOrd="0" presId="urn:microsoft.com/office/officeart/2018/5/layout/IconCircleLabelList"/>
    <dgm:cxn modelId="{6F77A823-3CD8-4D70-A06F-F9F5DC7B53CC}" type="presParOf" srcId="{93B0EA37-A1BA-4DBD-957E-D340310592E1}" destId="{B3CBEBA3-C0F6-45F6-8FF7-4D6FA50A9123}" srcOrd="1" destOrd="0" presId="urn:microsoft.com/office/officeart/2018/5/layout/IconCircleLabelList"/>
    <dgm:cxn modelId="{129CFA2E-0B5E-4627-A91B-8C5D9113F88D}" type="presParOf" srcId="{93B0EA37-A1BA-4DBD-957E-D340310592E1}" destId="{B613E208-649A-4C39-976A-8847853A1184}" srcOrd="2" destOrd="0" presId="urn:microsoft.com/office/officeart/2018/5/layout/IconCircleLabelList"/>
    <dgm:cxn modelId="{EF289E0B-25A2-4668-80E1-A13BE6D57388}" type="presParOf" srcId="{93B0EA37-A1BA-4DBD-957E-D340310592E1}" destId="{61FC120A-4369-431F-9C56-4861C19B9198}" srcOrd="3" destOrd="0" presId="urn:microsoft.com/office/officeart/2018/5/layout/IconCircleLabelList"/>
    <dgm:cxn modelId="{8803553B-94F7-4E50-AA2A-B31DEA6A96B0}" type="presParOf" srcId="{BF716468-8CB0-421A-93D2-D0A48B97E1C6}" destId="{91942C8B-0E0E-497E-90CF-14A4D80EF8A8}" srcOrd="5" destOrd="0" presId="urn:microsoft.com/office/officeart/2018/5/layout/IconCircleLabelList"/>
    <dgm:cxn modelId="{0F1906D1-517A-4AD0-A7A8-5AC58217C76D}" type="presParOf" srcId="{BF716468-8CB0-421A-93D2-D0A48B97E1C6}" destId="{033D283D-1327-4DA9-BC75-E49E13DCD52F}" srcOrd="6" destOrd="0" presId="urn:microsoft.com/office/officeart/2018/5/layout/IconCircleLabelList"/>
    <dgm:cxn modelId="{AB735621-DC9A-4DF9-99D0-4DDDA0C9BCCE}" type="presParOf" srcId="{033D283D-1327-4DA9-BC75-E49E13DCD52F}" destId="{F3DB0766-7C63-4C01-B7B4-1FE2900565E9}" srcOrd="0" destOrd="0" presId="urn:microsoft.com/office/officeart/2018/5/layout/IconCircleLabelList"/>
    <dgm:cxn modelId="{F32496AE-7334-400F-9B8A-C88F9AF3379F}" type="presParOf" srcId="{033D283D-1327-4DA9-BC75-E49E13DCD52F}" destId="{2DE53A43-F868-4904-BA8A-19F598D22AD5}" srcOrd="1" destOrd="0" presId="urn:microsoft.com/office/officeart/2018/5/layout/IconCircleLabelList"/>
    <dgm:cxn modelId="{2E8C0BC4-5A21-47C1-B3D8-E89200D9DCD4}" type="presParOf" srcId="{033D283D-1327-4DA9-BC75-E49E13DCD52F}" destId="{C24429A2-8DC5-40BB-9B9D-2DAE3E701613}" srcOrd="2" destOrd="0" presId="urn:microsoft.com/office/officeart/2018/5/layout/IconCircleLabelList"/>
    <dgm:cxn modelId="{700A1BA3-B2AF-40F5-A55E-DB8F84BC17DE}" type="presParOf" srcId="{033D283D-1327-4DA9-BC75-E49E13DCD52F}" destId="{7EF61B53-CA8D-4438-8CD6-9CDD21A2F5B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43AF2-EA65-4D1A-9B8E-E5D0BAE247B7}">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5007E-489B-403C-A6EB-3F960A4D0B31}">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B6C411-1E50-41F0-BDF8-5EAA2B6618A4}">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numbers when the field is a number</a:t>
          </a:r>
        </a:p>
      </dsp:txBody>
      <dsp:txXfrm>
        <a:off x="137302" y="2497889"/>
        <a:ext cx="2376871" cy="720000"/>
      </dsp:txXfrm>
    </dsp:sp>
    <dsp:sp modelId="{B33AA89B-32EC-49AC-9820-0B4F09CA6F47}">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F2940-2F27-453D-A45F-917C49BCD932}">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E806AD-8195-4542-AEB9-98593609DC43}">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consistently formatted dates</a:t>
          </a:r>
        </a:p>
      </dsp:txBody>
      <dsp:txXfrm>
        <a:off x="2930126" y="2497889"/>
        <a:ext cx="2376871" cy="720000"/>
      </dsp:txXfrm>
    </dsp:sp>
    <dsp:sp modelId="{91B4AE78-99C0-4F3F-BC67-530F39E72B1D}">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BEBA3-C0F6-45F6-8FF7-4D6FA50A9123}">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FC120A-4369-431F-9C56-4861C19B9198}">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Include the name of units in your field names</a:t>
          </a:r>
        </a:p>
      </dsp:txBody>
      <dsp:txXfrm>
        <a:off x="5722951" y="2497889"/>
        <a:ext cx="2376871" cy="720000"/>
      </dsp:txXfrm>
    </dsp:sp>
    <dsp:sp modelId="{F3DB0766-7C63-4C01-B7B4-1FE2900565E9}">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53A43-F868-4904-BA8A-19F598D22AD5}">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F61B53-CA8D-4438-8CD6-9CDD21A2F5B4}">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Flatten your messages and avoid unnecessary wrappers</a:t>
          </a:r>
        </a:p>
      </dsp:txBody>
      <dsp:txXfrm>
        <a:off x="8515775" y="2497889"/>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132DE-5FEC-4F26-88E8-8D40D848BEE9}" type="datetimeFigureOut">
              <a:rPr lang="en-US" smtClean="0"/>
              <a:t>10/10/20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0A6A-1F17-4511-98EE-0458E1C0198E}" type="slidenum">
              <a:rPr lang="en-US" smtClean="0"/>
              <a:t>‹#›</a:t>
            </a:fld>
            <a:endParaRPr lang="en-US"/>
          </a:p>
        </p:txBody>
      </p:sp>
    </p:spTree>
    <p:extLst>
      <p:ext uri="{BB962C8B-B14F-4D97-AF65-F5344CB8AC3E}">
        <p14:creationId xmlns:p14="http://schemas.microsoft.com/office/powerpoint/2010/main" val="203614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talking about APIs? </a:t>
            </a:r>
          </a:p>
          <a:p>
            <a:r>
              <a:rPr lang="en-US" dirty="0"/>
              <a:t>1. APIs are everywhere and are essentially to most businesses, APIs that allow applications to talk with each other</a:t>
            </a:r>
          </a:p>
          <a:p>
            <a:r>
              <a:rPr lang="en-US" dirty="0"/>
              <a:t>2. Programmers from Junior to Senior are building APIs</a:t>
            </a:r>
          </a:p>
          <a:p>
            <a:r>
              <a:rPr lang="en-US" dirty="0"/>
              <a:t>3. C# and .NET Core are an amazing platform to build APIs</a:t>
            </a:r>
          </a:p>
        </p:txBody>
      </p:sp>
      <p:sp>
        <p:nvSpPr>
          <p:cNvPr id="4" name="Slide Number Placeholder 3"/>
          <p:cNvSpPr>
            <a:spLocks noGrp="1"/>
          </p:cNvSpPr>
          <p:nvPr>
            <p:ph type="sldNum" sz="quarter" idx="5"/>
          </p:nvPr>
        </p:nvSpPr>
        <p:spPr/>
        <p:txBody>
          <a:bodyPr/>
          <a:lstStyle/>
          <a:p>
            <a:fld id="{05EE0A6A-1F17-4511-98EE-0458E1C0198E}" type="slidenum">
              <a:rPr lang="en-US" smtClean="0"/>
              <a:t>4</a:t>
            </a:fld>
            <a:endParaRPr lang="en-US"/>
          </a:p>
        </p:txBody>
      </p:sp>
    </p:spTree>
    <p:extLst>
      <p:ext uri="{BB962C8B-B14F-4D97-AF65-F5344CB8AC3E}">
        <p14:creationId xmlns:p14="http://schemas.microsoft.com/office/powerpoint/2010/main" val="409669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15</a:t>
            </a:fld>
            <a:endParaRPr lang="en-US"/>
          </a:p>
        </p:txBody>
      </p:sp>
    </p:spTree>
    <p:extLst>
      <p:ext uri="{BB962C8B-B14F-4D97-AF65-F5344CB8AC3E}">
        <p14:creationId xmlns:p14="http://schemas.microsoft.com/office/powerpoint/2010/main" val="2504929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16</a:t>
            </a:fld>
            <a:endParaRPr lang="en-US"/>
          </a:p>
        </p:txBody>
      </p:sp>
    </p:spTree>
    <p:extLst>
      <p:ext uri="{BB962C8B-B14F-4D97-AF65-F5344CB8AC3E}">
        <p14:creationId xmlns:p14="http://schemas.microsoft.com/office/powerpoint/2010/main" val="1344471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22</a:t>
            </a:fld>
            <a:endParaRPr lang="en-US"/>
          </a:p>
        </p:txBody>
      </p:sp>
    </p:spTree>
    <p:extLst>
      <p:ext uri="{BB962C8B-B14F-4D97-AF65-F5344CB8AC3E}">
        <p14:creationId xmlns:p14="http://schemas.microsoft.com/office/powerpoint/2010/main" val="157252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little bit about some of the advantages of having logging in the application. Visibility into performance of requests, early warnings about errors, dig back in time and find when things went wrong. Answer questions like “did performance degrade with this release?” Mention the importance of log aggregation – correlating events from multiple sources, scaling out for multiple servers, gives you one place to go look for errors</a:t>
            </a:r>
          </a:p>
        </p:txBody>
      </p:sp>
      <p:sp>
        <p:nvSpPr>
          <p:cNvPr id="4" name="Slide Number Placeholder 3"/>
          <p:cNvSpPr>
            <a:spLocks noGrp="1"/>
          </p:cNvSpPr>
          <p:nvPr>
            <p:ph type="sldNum" sz="quarter" idx="5"/>
          </p:nvPr>
        </p:nvSpPr>
        <p:spPr/>
        <p:txBody>
          <a:bodyPr/>
          <a:lstStyle/>
          <a:p>
            <a:fld id="{05EE0A6A-1F17-4511-98EE-0458E1C0198E}" type="slidenum">
              <a:rPr lang="en-US" smtClean="0"/>
              <a:t>23</a:t>
            </a:fld>
            <a:endParaRPr lang="en-US"/>
          </a:p>
        </p:txBody>
      </p:sp>
    </p:spTree>
    <p:extLst>
      <p:ext uri="{BB962C8B-B14F-4D97-AF65-F5344CB8AC3E}">
        <p14:creationId xmlns:p14="http://schemas.microsoft.com/office/powerpoint/2010/main" val="234930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24</a:t>
            </a:fld>
            <a:endParaRPr lang="en-US"/>
          </a:p>
        </p:txBody>
      </p:sp>
    </p:spTree>
    <p:extLst>
      <p:ext uri="{BB962C8B-B14F-4D97-AF65-F5344CB8AC3E}">
        <p14:creationId xmlns:p14="http://schemas.microsoft.com/office/powerpoint/2010/main" val="156084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sure what this is a picture of but the caption said it is related to cyber security so who am I to argue?</a:t>
            </a:r>
          </a:p>
        </p:txBody>
      </p:sp>
      <p:sp>
        <p:nvSpPr>
          <p:cNvPr id="4" name="Slide Number Placeholder 3"/>
          <p:cNvSpPr>
            <a:spLocks noGrp="1"/>
          </p:cNvSpPr>
          <p:nvPr>
            <p:ph type="sldNum" sz="quarter" idx="5"/>
          </p:nvPr>
        </p:nvSpPr>
        <p:spPr/>
        <p:txBody>
          <a:bodyPr/>
          <a:lstStyle/>
          <a:p>
            <a:fld id="{05EE0A6A-1F17-4511-98EE-0458E1C0198E}" type="slidenum">
              <a:rPr lang="en-US" smtClean="0"/>
              <a:t>25</a:t>
            </a:fld>
            <a:endParaRPr lang="en-US"/>
          </a:p>
        </p:txBody>
      </p:sp>
    </p:spTree>
    <p:extLst>
      <p:ext uri="{BB962C8B-B14F-4D97-AF65-F5344CB8AC3E}">
        <p14:creationId xmlns:p14="http://schemas.microsoft.com/office/powerpoint/2010/main" val="3049171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website we can’t provide an </a:t>
            </a:r>
            <a:r>
              <a:rPr lang="en-US" dirty="0" err="1"/>
              <a:t>api</a:t>
            </a:r>
            <a:r>
              <a:rPr lang="en-US" dirty="0"/>
              <a:t> with a popup asking for a user name and password. There are a few approaches for authenticating with APIs. The first is to use a </a:t>
            </a:r>
            <a:r>
              <a:rPr lang="en-US" dirty="0" err="1"/>
              <a:t>preshared</a:t>
            </a:r>
            <a:r>
              <a:rPr lang="en-US" dirty="0"/>
              <a:t> key. The second is to use OAUTH this uses another service to authenticate an </a:t>
            </a:r>
            <a:r>
              <a:rPr lang="en-US" dirty="0" err="1"/>
              <a:t>api</a:t>
            </a:r>
            <a:r>
              <a:rPr lang="en-US" dirty="0"/>
              <a:t> typically with a pair of keys and then pass a JWT or Bearer token to the </a:t>
            </a:r>
            <a:r>
              <a:rPr lang="en-US" dirty="0" err="1"/>
              <a:t>api</a:t>
            </a:r>
            <a:r>
              <a:rPr lang="en-US" dirty="0"/>
              <a:t> which then checks back with the OAUTH provider</a:t>
            </a:r>
          </a:p>
          <a:p>
            <a:endParaRPr lang="en-US" dirty="0"/>
          </a:p>
          <a:p>
            <a:pPr marL="228600" indent="-228600">
              <a:buAutoNum type="arabicPeriod"/>
            </a:pPr>
            <a:r>
              <a:rPr lang="en-US" dirty="0"/>
              <a:t>HTTP Authentication Schemes: user can exchange username / password for a session token</a:t>
            </a:r>
          </a:p>
          <a:p>
            <a:pPr marL="228600" indent="-228600">
              <a:buAutoNum type="arabicPeriod"/>
            </a:pPr>
            <a:r>
              <a:rPr lang="en-US" dirty="0"/>
              <a:t>API Keys: Keys exchanged prior, an exchanged secret</a:t>
            </a:r>
          </a:p>
          <a:p>
            <a:pPr marL="228600" indent="-228600">
              <a:buAutoNum type="arabicPeriod"/>
            </a:pPr>
            <a:r>
              <a:rPr lang="en-US" dirty="0"/>
              <a:t>OAuth2, successor of OAuth1 is actually an Authorization Framework, manifesto is actually quite lengthy, most people probably think of it as using Facebook / </a:t>
            </a:r>
            <a:r>
              <a:rPr lang="en-US" dirty="0" err="1"/>
              <a:t>github</a:t>
            </a:r>
            <a:r>
              <a:rPr lang="en-US" dirty="0"/>
              <a:t> as login, has many different flows, including client credentials, that is a good match for Server to Server communication, and implicit for applications that do not have a backend. Involves an authorization server. Popular choice in the dot net world is Identity Server.</a:t>
            </a:r>
          </a:p>
          <a:p>
            <a:pPr marL="228600" indent="-228600">
              <a:buAutoNum type="arabicPeriod"/>
            </a:pPr>
            <a:r>
              <a:rPr lang="en-US" dirty="0"/>
              <a:t>OpenID is built on top of OAuth2, is a authentication piece added into the oauth2 flow.</a:t>
            </a:r>
          </a:p>
          <a:p>
            <a:pPr marL="228600" indent="-228600">
              <a:buAutoNum type="arabicPeriod"/>
            </a:pPr>
            <a:endParaRPr lang="en-US" dirty="0"/>
          </a:p>
          <a:p>
            <a:pPr marL="228600" indent="-228600">
              <a:buAutoNum type="arabicPeriod"/>
            </a:pPr>
            <a:r>
              <a:rPr lang="en-US" dirty="0" err="1"/>
              <a:t>Api</a:t>
            </a:r>
            <a:r>
              <a:rPr lang="en-US" dirty="0"/>
              <a:t> Keys is what we are using in this demo, purely because they are the simplest to implement and they are a great way to demonstrate on how Authentication Schemas work in .NET Core (Authentication Tickets)</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27</a:t>
            </a:fld>
            <a:endParaRPr lang="en-US"/>
          </a:p>
        </p:txBody>
      </p:sp>
    </p:spTree>
    <p:extLst>
      <p:ext uri="{BB962C8B-B14F-4D97-AF65-F5344CB8AC3E}">
        <p14:creationId xmlns:p14="http://schemas.microsoft.com/office/powerpoint/2010/main" val="319978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Scheme: Is the Authentication handler and Options, you usually just register 1 scheme, but you could have a default scheme and then have specific resources request specific schemes</a:t>
            </a:r>
          </a:p>
          <a:p>
            <a:r>
              <a:rPr lang="en-US" dirty="0"/>
              <a:t>Authentication Handler: Implements behavior of the Scheme, it’s job is to create a </a:t>
            </a:r>
            <a:r>
              <a:rPr lang="en-US" dirty="0" err="1"/>
              <a:t>AuthenticationTicket</a:t>
            </a:r>
            <a:r>
              <a:rPr lang="en-US" dirty="0"/>
              <a:t> that represents the identity of the request going forward. Alternatively it can return fail or </a:t>
            </a:r>
            <a:r>
              <a:rPr lang="en-US" dirty="0" err="1"/>
              <a:t>noresult</a:t>
            </a:r>
            <a:r>
              <a:rPr lang="en-US" dirty="0"/>
              <a:t> if authentication fails.</a:t>
            </a:r>
          </a:p>
          <a:p>
            <a:r>
              <a:rPr lang="en-US" dirty="0"/>
              <a:t>Authenticate: Responsibility to figure out requests identity. For example by looking at JWT bearer token or in our case validate an API Key</a:t>
            </a:r>
          </a:p>
          <a:p>
            <a:r>
              <a:rPr lang="en-US" dirty="0"/>
              <a:t>Challenge: Responsibility to handle an unauthenticated request  e.g. failed authentication</a:t>
            </a:r>
          </a:p>
          <a:p>
            <a:r>
              <a:rPr lang="en-US" dirty="0"/>
              <a:t>Forbid: Responsibility to handle a unauthorized request. Let the user know that they don t have the right permissions</a:t>
            </a:r>
          </a:p>
        </p:txBody>
      </p:sp>
      <p:sp>
        <p:nvSpPr>
          <p:cNvPr id="4" name="Slide Number Placeholder 3"/>
          <p:cNvSpPr>
            <a:spLocks noGrp="1"/>
          </p:cNvSpPr>
          <p:nvPr>
            <p:ph type="sldNum" sz="quarter" idx="5"/>
          </p:nvPr>
        </p:nvSpPr>
        <p:spPr/>
        <p:txBody>
          <a:bodyPr/>
          <a:lstStyle/>
          <a:p>
            <a:fld id="{05EE0A6A-1F17-4511-98EE-0458E1C0198E}" type="slidenum">
              <a:rPr lang="en-US" smtClean="0"/>
              <a:t>28</a:t>
            </a:fld>
            <a:endParaRPr lang="en-US"/>
          </a:p>
        </p:txBody>
      </p:sp>
    </p:spTree>
    <p:extLst>
      <p:ext uri="{BB962C8B-B14F-4D97-AF65-F5344CB8AC3E}">
        <p14:creationId xmlns:p14="http://schemas.microsoft.com/office/powerpoint/2010/main" val="3391798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biggest problem with OAUTH is that it is kind of complicated. If you search for diagrams of </a:t>
            </a:r>
            <a:r>
              <a:rPr lang="en-US" dirty="0" err="1"/>
              <a:t>oauth</a:t>
            </a:r>
            <a:r>
              <a:rPr lang="en-US" dirty="0"/>
              <a:t> you get things like these which look complicated. There are, however, some really good </a:t>
            </a:r>
            <a:r>
              <a:rPr lang="en-US" dirty="0" err="1"/>
              <a:t>turorials</a:t>
            </a:r>
            <a:r>
              <a:rPr lang="en-US" dirty="0"/>
              <a:t> now for it</a:t>
            </a:r>
          </a:p>
          <a:p>
            <a:endParaRPr lang="en-US" dirty="0"/>
          </a:p>
          <a:p>
            <a:r>
              <a:rPr lang="en-US" dirty="0"/>
              <a:t>Should we delete this slide?</a:t>
            </a:r>
          </a:p>
        </p:txBody>
      </p:sp>
      <p:sp>
        <p:nvSpPr>
          <p:cNvPr id="4" name="Slide Number Placeholder 3"/>
          <p:cNvSpPr>
            <a:spLocks noGrp="1"/>
          </p:cNvSpPr>
          <p:nvPr>
            <p:ph type="sldNum" sz="quarter" idx="5"/>
          </p:nvPr>
        </p:nvSpPr>
        <p:spPr/>
        <p:txBody>
          <a:bodyPr/>
          <a:lstStyle/>
          <a:p>
            <a:fld id="{05EE0A6A-1F17-4511-98EE-0458E1C0198E}" type="slidenum">
              <a:rPr lang="en-US" smtClean="0"/>
              <a:t>29</a:t>
            </a:fld>
            <a:endParaRPr lang="en-US"/>
          </a:p>
        </p:txBody>
      </p:sp>
    </p:spTree>
    <p:extLst>
      <p:ext uri="{BB962C8B-B14F-4D97-AF65-F5344CB8AC3E}">
        <p14:creationId xmlns:p14="http://schemas.microsoft.com/office/powerpoint/2010/main" val="1540852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30</a:t>
            </a:fld>
            <a:endParaRPr lang="en-US"/>
          </a:p>
        </p:txBody>
      </p:sp>
    </p:spTree>
    <p:extLst>
      <p:ext uri="{BB962C8B-B14F-4D97-AF65-F5344CB8AC3E}">
        <p14:creationId xmlns:p14="http://schemas.microsoft.com/office/powerpoint/2010/main" val="361599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push for ASP.NET, Express, and Spring Developer to switch to ASP.NET Core without starting a turf war </a:t>
            </a:r>
          </a:p>
        </p:txBody>
      </p:sp>
      <p:sp>
        <p:nvSpPr>
          <p:cNvPr id="4" name="Slide Number Placeholder 3"/>
          <p:cNvSpPr>
            <a:spLocks noGrp="1"/>
          </p:cNvSpPr>
          <p:nvPr>
            <p:ph type="sldNum" sz="quarter" idx="5"/>
          </p:nvPr>
        </p:nvSpPr>
        <p:spPr/>
        <p:txBody>
          <a:bodyPr/>
          <a:lstStyle/>
          <a:p>
            <a:fld id="{05EE0A6A-1F17-4511-98EE-0458E1C0198E}" type="slidenum">
              <a:rPr lang="en-US" smtClean="0"/>
              <a:t>6</a:t>
            </a:fld>
            <a:endParaRPr lang="en-US"/>
          </a:p>
        </p:txBody>
      </p:sp>
    </p:spTree>
    <p:extLst>
      <p:ext uri="{BB962C8B-B14F-4D97-AF65-F5344CB8AC3E}">
        <p14:creationId xmlns:p14="http://schemas.microsoft.com/office/powerpoint/2010/main" val="1042729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there just isn’t anymore. Years ago it was expensive but now it is free. Amazon and AWS both offer free certificates and if your outside of those two you can get certificates through Let’s  Encrypt which even offer wildcard certificates now. Our problem was that http was unencrypted for years and, in general, nothing bad happened. But we want to switch the narrative </a:t>
            </a:r>
          </a:p>
        </p:txBody>
      </p:sp>
      <p:sp>
        <p:nvSpPr>
          <p:cNvPr id="4" name="Slide Number Placeholder 3"/>
          <p:cNvSpPr>
            <a:spLocks noGrp="1"/>
          </p:cNvSpPr>
          <p:nvPr>
            <p:ph type="sldNum" sz="quarter" idx="5"/>
          </p:nvPr>
        </p:nvSpPr>
        <p:spPr/>
        <p:txBody>
          <a:bodyPr/>
          <a:lstStyle/>
          <a:p>
            <a:fld id="{05EE0A6A-1F17-4511-98EE-0458E1C0198E}" type="slidenum">
              <a:rPr lang="en-US" smtClean="0"/>
              <a:t>32</a:t>
            </a:fld>
            <a:endParaRPr lang="en-US"/>
          </a:p>
        </p:txBody>
      </p:sp>
    </p:spTree>
    <p:extLst>
      <p:ext uri="{BB962C8B-B14F-4D97-AF65-F5344CB8AC3E}">
        <p14:creationId xmlns:p14="http://schemas.microsoft.com/office/powerpoint/2010/main" val="3102214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60.93% as of March this year</a:t>
            </a:r>
          </a:p>
        </p:txBody>
      </p:sp>
      <p:sp>
        <p:nvSpPr>
          <p:cNvPr id="4" name="Slide Number Placeholder 3"/>
          <p:cNvSpPr>
            <a:spLocks noGrp="1"/>
          </p:cNvSpPr>
          <p:nvPr>
            <p:ph type="sldNum" sz="quarter" idx="5"/>
          </p:nvPr>
        </p:nvSpPr>
        <p:spPr/>
        <p:txBody>
          <a:bodyPr/>
          <a:lstStyle/>
          <a:p>
            <a:fld id="{05EE0A6A-1F17-4511-98EE-0458E1C0198E}" type="slidenum">
              <a:rPr lang="en-US" smtClean="0"/>
              <a:t>34</a:t>
            </a:fld>
            <a:endParaRPr lang="en-US"/>
          </a:p>
        </p:txBody>
      </p:sp>
    </p:spTree>
    <p:extLst>
      <p:ext uri="{BB962C8B-B14F-4D97-AF65-F5344CB8AC3E}">
        <p14:creationId xmlns:p14="http://schemas.microsoft.com/office/powerpoint/2010/main" val="2285080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35</a:t>
            </a:fld>
            <a:endParaRPr lang="en-US"/>
          </a:p>
        </p:txBody>
      </p:sp>
    </p:spTree>
    <p:extLst>
      <p:ext uri="{BB962C8B-B14F-4D97-AF65-F5344CB8AC3E}">
        <p14:creationId xmlns:p14="http://schemas.microsoft.com/office/powerpoint/2010/main" val="2036370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38</a:t>
            </a:fld>
            <a:endParaRPr lang="en-US"/>
          </a:p>
        </p:txBody>
      </p:sp>
    </p:spTree>
    <p:extLst>
      <p:ext uri="{BB962C8B-B14F-4D97-AF65-F5344CB8AC3E}">
        <p14:creationId xmlns:p14="http://schemas.microsoft.com/office/powerpoint/2010/main" val="300321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techniques you can use to build out APIs. Some of them are better for internal systems, and some for external system. Way back in the day we use to use remote method invocation….</a:t>
            </a:r>
          </a:p>
        </p:txBody>
      </p:sp>
      <p:sp>
        <p:nvSpPr>
          <p:cNvPr id="4" name="Slide Number Placeholder 3"/>
          <p:cNvSpPr>
            <a:spLocks noGrp="1"/>
          </p:cNvSpPr>
          <p:nvPr>
            <p:ph type="sldNum" sz="quarter" idx="5"/>
          </p:nvPr>
        </p:nvSpPr>
        <p:spPr/>
        <p:txBody>
          <a:bodyPr/>
          <a:lstStyle/>
          <a:p>
            <a:fld id="{05EE0A6A-1F17-4511-98EE-0458E1C0198E}" type="slidenum">
              <a:rPr lang="en-US" smtClean="0"/>
              <a:t>7</a:t>
            </a:fld>
            <a:endParaRPr lang="en-US"/>
          </a:p>
        </p:txBody>
      </p:sp>
    </p:spTree>
    <p:extLst>
      <p:ext uri="{BB962C8B-B14F-4D97-AF65-F5344CB8AC3E}">
        <p14:creationId xmlns:p14="http://schemas.microsoft.com/office/powerpoint/2010/main" val="3072613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level</a:t>
            </a:r>
          </a:p>
        </p:txBody>
      </p:sp>
      <p:sp>
        <p:nvSpPr>
          <p:cNvPr id="4" name="Slide Number Placeholder 3"/>
          <p:cNvSpPr>
            <a:spLocks noGrp="1"/>
          </p:cNvSpPr>
          <p:nvPr>
            <p:ph type="sldNum" sz="quarter" idx="5"/>
          </p:nvPr>
        </p:nvSpPr>
        <p:spPr/>
        <p:txBody>
          <a:bodyPr/>
          <a:lstStyle/>
          <a:p>
            <a:fld id="{05EE0A6A-1F17-4511-98EE-0458E1C0198E}" type="slidenum">
              <a:rPr lang="en-US" smtClean="0"/>
              <a:t>8</a:t>
            </a:fld>
            <a:endParaRPr lang="en-US"/>
          </a:p>
        </p:txBody>
      </p:sp>
    </p:spTree>
    <p:extLst>
      <p:ext uri="{BB962C8B-B14F-4D97-AF65-F5344CB8AC3E}">
        <p14:creationId xmlns:p14="http://schemas.microsoft.com/office/powerpoint/2010/main" val="274469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our tools, lets get building</a:t>
            </a:r>
          </a:p>
        </p:txBody>
      </p:sp>
      <p:sp>
        <p:nvSpPr>
          <p:cNvPr id="4" name="Slide Number Placeholder 3"/>
          <p:cNvSpPr>
            <a:spLocks noGrp="1"/>
          </p:cNvSpPr>
          <p:nvPr>
            <p:ph type="sldNum" sz="quarter" idx="5"/>
          </p:nvPr>
        </p:nvSpPr>
        <p:spPr/>
        <p:txBody>
          <a:bodyPr/>
          <a:lstStyle/>
          <a:p>
            <a:fld id="{05EE0A6A-1F17-4511-98EE-0458E1C0198E}" type="slidenum">
              <a:rPr lang="en-US" smtClean="0"/>
              <a:t>10</a:t>
            </a:fld>
            <a:endParaRPr lang="en-US"/>
          </a:p>
        </p:txBody>
      </p:sp>
    </p:spTree>
    <p:extLst>
      <p:ext uri="{BB962C8B-B14F-4D97-AF65-F5344CB8AC3E}">
        <p14:creationId xmlns:p14="http://schemas.microsoft.com/office/powerpoint/2010/main" val="962580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people to use our APIs and we do want that then the place to start is with good documentation. When I started programming Java was hot stuff and the docs for it were really good, considering it was 2000 and most people were still crawling out of the primordial ooze. </a:t>
            </a:r>
          </a:p>
        </p:txBody>
      </p:sp>
      <p:sp>
        <p:nvSpPr>
          <p:cNvPr id="4" name="Slide Number Placeholder 3"/>
          <p:cNvSpPr>
            <a:spLocks noGrp="1"/>
          </p:cNvSpPr>
          <p:nvPr>
            <p:ph type="sldNum" sz="quarter" idx="5"/>
          </p:nvPr>
        </p:nvSpPr>
        <p:spPr/>
        <p:txBody>
          <a:bodyPr/>
          <a:lstStyle/>
          <a:p>
            <a:fld id="{05EE0A6A-1F17-4511-98EE-0458E1C0198E}" type="slidenum">
              <a:rPr lang="en-US" smtClean="0"/>
              <a:t>11</a:t>
            </a:fld>
            <a:endParaRPr lang="en-US"/>
          </a:p>
        </p:txBody>
      </p:sp>
    </p:spTree>
    <p:extLst>
      <p:ext uri="{BB962C8B-B14F-4D97-AF65-F5344CB8AC3E}">
        <p14:creationId xmlns:p14="http://schemas.microsoft.com/office/powerpoint/2010/main" val="3590318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industry standard is a specification called open </a:t>
            </a:r>
            <a:r>
              <a:rPr lang="en-US" dirty="0" err="1"/>
              <a:t>api</a:t>
            </a:r>
            <a:r>
              <a:rPr lang="en-US" dirty="0"/>
              <a:t>. It was called swagger which I felt was a way better name. open </a:t>
            </a:r>
            <a:r>
              <a:rPr lang="en-US" dirty="0" err="1"/>
              <a:t>api</a:t>
            </a:r>
            <a:r>
              <a:rPr lang="en-US" dirty="0"/>
              <a:t> is a way of documenting your </a:t>
            </a:r>
            <a:r>
              <a:rPr lang="en-US" dirty="0" err="1"/>
              <a:t>apis</a:t>
            </a:r>
            <a:r>
              <a:rPr lang="en-US" dirty="0"/>
              <a:t> in a way that can be used both by humans and by computers. </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12</a:t>
            </a:fld>
            <a:endParaRPr lang="en-US"/>
          </a:p>
        </p:txBody>
      </p:sp>
    </p:spTree>
    <p:extLst>
      <p:ext uri="{BB962C8B-B14F-4D97-AF65-F5344CB8AC3E}">
        <p14:creationId xmlns:p14="http://schemas.microsoft.com/office/powerpoint/2010/main" val="161930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UI reads open </a:t>
            </a:r>
            <a:r>
              <a:rPr lang="en-US" dirty="0" err="1"/>
              <a:t>api</a:t>
            </a:r>
            <a:r>
              <a:rPr lang="en-US" dirty="0"/>
              <a:t> files and displays a handy visualization of each resource and the operations that you can perform on them</a:t>
            </a:r>
          </a:p>
        </p:txBody>
      </p:sp>
      <p:sp>
        <p:nvSpPr>
          <p:cNvPr id="4" name="Slide Number Placeholder 3"/>
          <p:cNvSpPr>
            <a:spLocks noGrp="1"/>
          </p:cNvSpPr>
          <p:nvPr>
            <p:ph type="sldNum" sz="quarter" idx="5"/>
          </p:nvPr>
        </p:nvSpPr>
        <p:spPr/>
        <p:txBody>
          <a:bodyPr/>
          <a:lstStyle/>
          <a:p>
            <a:fld id="{05EE0A6A-1F17-4511-98EE-0458E1C0198E}" type="slidenum">
              <a:rPr lang="en-US" smtClean="0"/>
              <a:t>13</a:t>
            </a:fld>
            <a:endParaRPr lang="en-US"/>
          </a:p>
        </p:txBody>
      </p:sp>
    </p:spTree>
    <p:extLst>
      <p:ext uri="{BB962C8B-B14F-4D97-AF65-F5344CB8AC3E}">
        <p14:creationId xmlns:p14="http://schemas.microsoft.com/office/powerpoint/2010/main" val="3720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one method we can see a sample body, the responses and parameters. You can even click on the try it out button to execute the </a:t>
            </a:r>
            <a:r>
              <a:rPr lang="en-US" dirty="0" err="1"/>
              <a:t>api</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14</a:t>
            </a:fld>
            <a:endParaRPr lang="en-US"/>
          </a:p>
        </p:txBody>
      </p:sp>
    </p:spTree>
    <p:extLst>
      <p:ext uri="{BB962C8B-B14F-4D97-AF65-F5344CB8AC3E}">
        <p14:creationId xmlns:p14="http://schemas.microsoft.com/office/powerpoint/2010/main" val="1051625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00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15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22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66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78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68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27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9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125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10/10/20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9672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skyscraper in a cage&#10;&#10;Description automatically generated">
            <a:extLst>
              <a:ext uri="{FF2B5EF4-FFF2-40B4-BE49-F238E27FC236}">
                <a16:creationId xmlns:a16="http://schemas.microsoft.com/office/drawing/2014/main" id="{BB4C82D3-0432-451B-9D24-A2ADA1AC1D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ACC6A-4AC4-4A74-A2F6-1EEBBE2A1B6A}"/>
              </a:ext>
            </a:extLst>
          </p:cNvPr>
          <p:cNvSpPr>
            <a:spLocks noGrp="1"/>
          </p:cNvSpPr>
          <p:nvPr>
            <p:ph type="ctrTitle"/>
          </p:nvPr>
        </p:nvSpPr>
        <p:spPr>
          <a:xfrm>
            <a:off x="321734" y="352338"/>
            <a:ext cx="11548532" cy="4198700"/>
          </a:xfrm>
        </p:spPr>
        <p:txBody>
          <a:bodyPr anchor="t">
            <a:normAutofit/>
          </a:bodyPr>
          <a:lstStyle/>
          <a:p>
            <a:r>
              <a:rPr lang="en-CA" sz="11500">
                <a:solidFill>
                  <a:schemeClr val="bg1"/>
                </a:solidFill>
              </a:rPr>
              <a:t>Building better APIs</a:t>
            </a:r>
          </a:p>
        </p:txBody>
      </p:sp>
      <p:sp>
        <p:nvSpPr>
          <p:cNvPr id="11" name="Rectangle 10">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7B92DCC-4232-455E-BD1E-57D35ED29CE9}"/>
              </a:ext>
            </a:extLst>
          </p:cNvPr>
          <p:cNvSpPr>
            <a:spLocks noGrp="1"/>
          </p:cNvSpPr>
          <p:nvPr>
            <p:ph type="subTitle" idx="1"/>
          </p:nvPr>
        </p:nvSpPr>
        <p:spPr>
          <a:xfrm>
            <a:off x="321733" y="4718033"/>
            <a:ext cx="10634738" cy="1175039"/>
          </a:xfrm>
        </p:spPr>
        <p:txBody>
          <a:bodyPr anchor="b">
            <a:normAutofit/>
          </a:bodyPr>
          <a:lstStyle/>
          <a:p>
            <a:endParaRPr lang="en-CA" sz="1800">
              <a:solidFill>
                <a:schemeClr val="bg1"/>
              </a:solidFill>
            </a:endParaRPr>
          </a:p>
        </p:txBody>
      </p:sp>
    </p:spTree>
    <p:extLst>
      <p:ext uri="{BB962C8B-B14F-4D97-AF65-F5344CB8AC3E}">
        <p14:creationId xmlns:p14="http://schemas.microsoft.com/office/powerpoint/2010/main" val="133904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DE8B2-4CA2-44C1-9434-E764167AE2B7}"/>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Let’s fix it</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052" name="Picture 4" descr="Woman, Construction Helmet, Tool, Construction Workers">
            <a:extLst>
              <a:ext uri="{FF2B5EF4-FFF2-40B4-BE49-F238E27FC236}">
                <a16:creationId xmlns:a16="http://schemas.microsoft.com/office/drawing/2014/main" id="{4A27ACA4-F3FB-4CD9-9154-D8E9B70D6C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2972" y="1284721"/>
            <a:ext cx="6643139" cy="469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0594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11C4-994E-4446-A663-C4D11D3E6801}"/>
              </a:ext>
            </a:extLst>
          </p:cNvPr>
          <p:cNvSpPr>
            <a:spLocks noGrp="1"/>
          </p:cNvSpPr>
          <p:nvPr>
            <p:ph type="title"/>
          </p:nvPr>
        </p:nvSpPr>
        <p:spPr/>
        <p:txBody>
          <a:bodyPr/>
          <a:lstStyle/>
          <a:p>
            <a:r>
              <a:rPr lang="en-US" dirty="0"/>
              <a:t>Start with amazing documentation</a:t>
            </a:r>
          </a:p>
        </p:txBody>
      </p:sp>
      <p:sp>
        <p:nvSpPr>
          <p:cNvPr id="3" name="Content Placeholder 2">
            <a:extLst>
              <a:ext uri="{FF2B5EF4-FFF2-40B4-BE49-F238E27FC236}">
                <a16:creationId xmlns:a16="http://schemas.microsoft.com/office/drawing/2014/main" id="{571BEE2C-C845-412D-BEA4-1D59818FDC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3D54E-5694-4226-B0AA-FD2CE9EB76E1}"/>
              </a:ext>
            </a:extLst>
          </p:cNvPr>
          <p:cNvPicPr>
            <a:picLocks noChangeAspect="1"/>
          </p:cNvPicPr>
          <p:nvPr/>
        </p:nvPicPr>
        <p:blipFill>
          <a:blip r:embed="rId3"/>
          <a:stretch>
            <a:fillRect/>
          </a:stretch>
        </p:blipFill>
        <p:spPr>
          <a:xfrm>
            <a:off x="186923" y="1929423"/>
            <a:ext cx="6836496" cy="4746708"/>
          </a:xfrm>
          <a:prstGeom prst="rect">
            <a:avLst/>
          </a:prstGeom>
        </p:spPr>
      </p:pic>
      <p:pic>
        <p:nvPicPr>
          <p:cNvPr id="5" name="Picture 4">
            <a:extLst>
              <a:ext uri="{FF2B5EF4-FFF2-40B4-BE49-F238E27FC236}">
                <a16:creationId xmlns:a16="http://schemas.microsoft.com/office/drawing/2014/main" id="{F431B8B7-C556-44C1-9AD0-607579443B94}"/>
              </a:ext>
            </a:extLst>
          </p:cNvPr>
          <p:cNvPicPr>
            <a:picLocks noChangeAspect="1"/>
          </p:cNvPicPr>
          <p:nvPr/>
        </p:nvPicPr>
        <p:blipFill>
          <a:blip r:embed="rId4"/>
          <a:stretch>
            <a:fillRect/>
          </a:stretch>
        </p:blipFill>
        <p:spPr>
          <a:xfrm>
            <a:off x="5578638" y="1929423"/>
            <a:ext cx="6495496" cy="4614941"/>
          </a:xfrm>
          <a:prstGeom prst="rect">
            <a:avLst/>
          </a:prstGeom>
        </p:spPr>
      </p:pic>
    </p:spTree>
    <p:extLst>
      <p:ext uri="{BB962C8B-B14F-4D97-AF65-F5344CB8AC3E}">
        <p14:creationId xmlns:p14="http://schemas.microsoft.com/office/powerpoint/2010/main" val="35379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42F-0192-4CE7-BF4A-BCDE7EED833B}"/>
              </a:ext>
            </a:extLst>
          </p:cNvPr>
          <p:cNvSpPr>
            <a:spLocks noGrp="1"/>
          </p:cNvSpPr>
          <p:nvPr>
            <p:ph type="title"/>
          </p:nvPr>
        </p:nvSpPr>
        <p:spPr/>
        <p:txBody>
          <a:bodyPr>
            <a:normAutofit fontScale="90000"/>
          </a:bodyPr>
          <a:lstStyle/>
          <a:p>
            <a:r>
              <a:rPr lang="en-US" dirty="0" err="1"/>
              <a:t>Openapi</a:t>
            </a:r>
            <a:r>
              <a:rPr lang="en-US" dirty="0"/>
              <a:t> specification (formerly swagger)</a:t>
            </a:r>
          </a:p>
        </p:txBody>
      </p:sp>
      <p:sp>
        <p:nvSpPr>
          <p:cNvPr id="3" name="Content Placeholder 2">
            <a:extLst>
              <a:ext uri="{FF2B5EF4-FFF2-40B4-BE49-F238E27FC236}">
                <a16:creationId xmlns:a16="http://schemas.microsoft.com/office/drawing/2014/main" id="{F01F51D1-6C14-490F-AE3F-A215C0BFF264}"/>
              </a:ext>
            </a:extLst>
          </p:cNvPr>
          <p:cNvSpPr>
            <a:spLocks noGrp="1"/>
          </p:cNvSpPr>
          <p:nvPr>
            <p:ph idx="1"/>
          </p:nvPr>
        </p:nvSpPr>
        <p:spPr/>
        <p:txBody>
          <a:bodyPr/>
          <a:lstStyle/>
          <a:p>
            <a:r>
              <a:rPr lang="en-US" dirty="0"/>
              <a:t>API Description format for REST APIs</a:t>
            </a:r>
          </a:p>
          <a:p>
            <a:r>
              <a:rPr lang="en-US" dirty="0"/>
              <a:t>Generates Documentation (</a:t>
            </a:r>
            <a:r>
              <a:rPr lang="en-US" dirty="0" err="1"/>
              <a:t>SwaggerUI</a:t>
            </a:r>
            <a:r>
              <a:rPr lang="en-US" dirty="0"/>
              <a:t>)</a:t>
            </a:r>
          </a:p>
          <a:p>
            <a:r>
              <a:rPr lang="en-US" dirty="0"/>
              <a:t>Generate Server Stub (Swagger </a:t>
            </a:r>
            <a:r>
              <a:rPr lang="en-US" dirty="0" err="1"/>
              <a:t>Codegen</a:t>
            </a:r>
            <a:r>
              <a:rPr lang="en-US" dirty="0"/>
              <a:t>)</a:t>
            </a:r>
          </a:p>
          <a:p>
            <a:r>
              <a:rPr lang="en-US" dirty="0"/>
              <a:t>Generate client-side Libraries (Swagger </a:t>
            </a:r>
            <a:r>
              <a:rPr lang="en-US" dirty="0" err="1"/>
              <a:t>Codegen</a:t>
            </a:r>
            <a:r>
              <a:rPr lang="en-US" dirty="0"/>
              <a:t>)</a:t>
            </a:r>
          </a:p>
          <a:p>
            <a:r>
              <a:rPr lang="en-US" dirty="0"/>
              <a:t>Controllers are just a thin Presentation Layer – no logic -&gt; great candidate to generate</a:t>
            </a:r>
          </a:p>
        </p:txBody>
      </p:sp>
    </p:spTree>
    <p:extLst>
      <p:ext uri="{BB962C8B-B14F-4D97-AF65-F5344CB8AC3E}">
        <p14:creationId xmlns:p14="http://schemas.microsoft.com/office/powerpoint/2010/main" val="708921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sp>
        <p:nvSpPr>
          <p:cNvPr id="8" name="Content Placeholder 7">
            <a:extLst>
              <a:ext uri="{FF2B5EF4-FFF2-40B4-BE49-F238E27FC236}">
                <a16:creationId xmlns:a16="http://schemas.microsoft.com/office/drawing/2014/main" id="{C7813CCE-3DF1-4D80-8F61-BBDB7446D99E}"/>
              </a:ext>
            </a:extLst>
          </p:cNvPr>
          <p:cNvSpPr>
            <a:spLocks noGrp="1"/>
          </p:cNvSpPr>
          <p:nvPr>
            <p:ph idx="1"/>
          </p:nvPr>
        </p:nvSpPr>
        <p:spPr>
          <a:xfrm>
            <a:off x="601255" y="2177142"/>
            <a:ext cx="3409782" cy="3823607"/>
          </a:xfrm>
        </p:spPr>
        <p:txBody>
          <a:bodyPr>
            <a:normAutofit/>
          </a:bodyPr>
          <a:lstStyle/>
          <a:p>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pic>
        <p:nvPicPr>
          <p:cNvPr id="5" name="Picture 4">
            <a:extLst>
              <a:ext uri="{FF2B5EF4-FFF2-40B4-BE49-F238E27FC236}">
                <a16:creationId xmlns:a16="http://schemas.microsoft.com/office/drawing/2014/main" id="{83096481-B586-4506-A042-2F42E4F47E6F}"/>
              </a:ext>
            </a:extLst>
          </p:cNvPr>
          <p:cNvPicPr>
            <a:picLocks noChangeAspect="1"/>
          </p:cNvPicPr>
          <p:nvPr/>
        </p:nvPicPr>
        <p:blipFill>
          <a:blip r:embed="rId4"/>
          <a:stretch>
            <a:fillRect/>
          </a:stretch>
        </p:blipFill>
        <p:spPr>
          <a:xfrm>
            <a:off x="4287982" y="1202360"/>
            <a:ext cx="7765889" cy="4619993"/>
          </a:xfrm>
          <a:prstGeom prst="rect">
            <a:avLst/>
          </a:prstGeom>
        </p:spPr>
      </p:pic>
    </p:spTree>
    <p:extLst>
      <p:ext uri="{BB962C8B-B14F-4D97-AF65-F5344CB8AC3E}">
        <p14:creationId xmlns:p14="http://schemas.microsoft.com/office/powerpoint/2010/main" val="357620776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sp>
        <p:nvSpPr>
          <p:cNvPr id="8" name="Content Placeholder 7">
            <a:extLst>
              <a:ext uri="{FF2B5EF4-FFF2-40B4-BE49-F238E27FC236}">
                <a16:creationId xmlns:a16="http://schemas.microsoft.com/office/drawing/2014/main" id="{C7813CCE-3DF1-4D80-8F61-BBDB7446D99E}"/>
              </a:ext>
            </a:extLst>
          </p:cNvPr>
          <p:cNvSpPr>
            <a:spLocks noGrp="1"/>
          </p:cNvSpPr>
          <p:nvPr>
            <p:ph idx="1"/>
          </p:nvPr>
        </p:nvSpPr>
        <p:spPr>
          <a:xfrm>
            <a:off x="601255" y="2177142"/>
            <a:ext cx="3409782" cy="3823607"/>
          </a:xfrm>
        </p:spPr>
        <p:txBody>
          <a:bodyPr>
            <a:normAutofit/>
          </a:bodyPr>
          <a:lstStyle/>
          <a:p>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spTree>
    <p:extLst>
      <p:ext uri="{BB962C8B-B14F-4D97-AF65-F5344CB8AC3E}">
        <p14:creationId xmlns:p14="http://schemas.microsoft.com/office/powerpoint/2010/main" val="15387221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err="1">
                <a:solidFill>
                  <a:srgbClr val="FFFFFF">
                    <a:alpha val="90000"/>
                  </a:srgbClr>
                </a:solidFill>
                <a:latin typeface="+mj-lt"/>
                <a:ea typeface="+mj-ea"/>
                <a:cs typeface="+mj-cs"/>
              </a:rPr>
              <a:t>Asp.net</a:t>
            </a:r>
            <a:r>
              <a:rPr lang="en-US" sz="6600" b="0" kern="1200" cap="all" dirty="0">
                <a:solidFill>
                  <a:srgbClr val="FFFFFF">
                    <a:alpha val="90000"/>
                  </a:srgbClr>
                </a:solidFill>
                <a:latin typeface="+mj-lt"/>
                <a:ea typeface="+mj-ea"/>
                <a:cs typeface="+mj-cs"/>
              </a:rPr>
              <a:t> core has swagger</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554356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BBB5B-E0CF-4091-9595-3883B757849D}"/>
              </a:ext>
            </a:extLst>
          </p:cNvPr>
          <p:cNvSpPr>
            <a:spLocks noGrp="1"/>
          </p:cNvSpPr>
          <p:nvPr>
            <p:ph type="title"/>
          </p:nvPr>
        </p:nvSpPr>
        <p:spPr>
          <a:xfrm>
            <a:off x="601255" y="702155"/>
            <a:ext cx="3409783" cy="1300365"/>
          </a:xfrm>
        </p:spPr>
        <p:txBody>
          <a:bodyPr>
            <a:normAutofit/>
          </a:bodyPr>
          <a:lstStyle/>
          <a:p>
            <a:r>
              <a:rPr lang="en-US">
                <a:solidFill>
                  <a:srgbClr val="FFFFFF"/>
                </a:solidFill>
              </a:rPr>
              <a:t>Status codes</a:t>
            </a:r>
          </a:p>
        </p:txBody>
      </p:sp>
      <p:sp>
        <p:nvSpPr>
          <p:cNvPr id="8" name="Content Placeholder 7">
            <a:extLst>
              <a:ext uri="{FF2B5EF4-FFF2-40B4-BE49-F238E27FC236}">
                <a16:creationId xmlns:a16="http://schemas.microsoft.com/office/drawing/2014/main" id="{D01158C2-553D-4C3F-AF64-2AC8E77337B3}"/>
              </a:ext>
            </a:extLst>
          </p:cNvPr>
          <p:cNvSpPr>
            <a:spLocks noGrp="1"/>
          </p:cNvSpPr>
          <p:nvPr>
            <p:ph idx="1"/>
          </p:nvPr>
        </p:nvSpPr>
        <p:spPr>
          <a:xfrm>
            <a:off x="601255" y="2177142"/>
            <a:ext cx="3409782" cy="3823607"/>
          </a:xfrm>
        </p:spPr>
        <p:txBody>
          <a:bodyPr>
            <a:normAutofit/>
          </a:bodyPr>
          <a:lstStyle/>
          <a:p>
            <a:r>
              <a:rPr lang="en-US" dirty="0">
                <a:solidFill>
                  <a:srgbClr val="FFFFFF"/>
                </a:solidFill>
              </a:rPr>
              <a:t>As old as HTTP</a:t>
            </a:r>
          </a:p>
          <a:p>
            <a:endParaRPr lang="en-US" dirty="0">
              <a:solidFill>
                <a:srgbClr val="FFFFFF"/>
              </a:solidFill>
            </a:endParaRPr>
          </a:p>
          <a:p>
            <a:r>
              <a:rPr lang="en-US" dirty="0">
                <a:solidFill>
                  <a:srgbClr val="FFFFFF"/>
                </a:solidFill>
              </a:rPr>
              <a:t>Divided into several prefixes indicating the sort of result</a:t>
            </a:r>
          </a:p>
        </p:txBody>
      </p:sp>
      <p:pic>
        <p:nvPicPr>
          <p:cNvPr id="4" name="Content Placeholder 3">
            <a:extLst>
              <a:ext uri="{FF2B5EF4-FFF2-40B4-BE49-F238E27FC236}">
                <a16:creationId xmlns:a16="http://schemas.microsoft.com/office/drawing/2014/main" id="{175EDA24-51E9-4B60-AF87-002B00DCB8E6}"/>
              </a:ext>
            </a:extLst>
          </p:cNvPr>
          <p:cNvPicPr>
            <a:picLocks noChangeAspect="1"/>
          </p:cNvPicPr>
          <p:nvPr/>
        </p:nvPicPr>
        <p:blipFill>
          <a:blip r:embed="rId3"/>
          <a:stretch>
            <a:fillRect/>
          </a:stretch>
        </p:blipFill>
        <p:spPr>
          <a:xfrm>
            <a:off x="5648038" y="936141"/>
            <a:ext cx="4719889" cy="4968305"/>
          </a:xfrm>
          <a:prstGeom prst="rect">
            <a:avLst/>
          </a:prstGeom>
        </p:spPr>
      </p:pic>
    </p:spTree>
    <p:extLst>
      <p:ext uri="{BB962C8B-B14F-4D97-AF65-F5344CB8AC3E}">
        <p14:creationId xmlns:p14="http://schemas.microsoft.com/office/powerpoint/2010/main" val="191531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F6F8-4981-4BF7-8745-53CD3BA48FA2}"/>
              </a:ext>
            </a:extLst>
          </p:cNvPr>
          <p:cNvSpPr>
            <a:spLocks noGrp="1"/>
          </p:cNvSpPr>
          <p:nvPr>
            <p:ph type="title"/>
          </p:nvPr>
        </p:nvSpPr>
        <p:spPr/>
        <p:txBody>
          <a:bodyPr/>
          <a:lstStyle/>
          <a:p>
            <a:r>
              <a:rPr lang="en-US" dirty="0"/>
              <a:t>Common, but incorrect, patterns</a:t>
            </a:r>
          </a:p>
        </p:txBody>
      </p:sp>
      <p:sp>
        <p:nvSpPr>
          <p:cNvPr id="3" name="Content Placeholder 2">
            <a:extLst>
              <a:ext uri="{FF2B5EF4-FFF2-40B4-BE49-F238E27FC236}">
                <a16:creationId xmlns:a16="http://schemas.microsoft.com/office/drawing/2014/main" id="{B465BD62-0765-4D9C-BD52-E00B5F6196BD}"/>
              </a:ext>
            </a:extLst>
          </p:cNvPr>
          <p:cNvSpPr>
            <a:spLocks noGrp="1"/>
          </p:cNvSpPr>
          <p:nvPr>
            <p:ph idx="1"/>
          </p:nvPr>
        </p:nvSpPr>
        <p:spPr/>
        <p:txBody>
          <a:bodyPr/>
          <a:lstStyle/>
          <a:p>
            <a:r>
              <a:rPr lang="en-US" dirty="0"/>
              <a:t>Return 200 for everything</a:t>
            </a:r>
          </a:p>
          <a:p>
            <a:r>
              <a:rPr lang="en-US" dirty="0"/>
              <a:t>Return 400 or 500 for every error</a:t>
            </a:r>
          </a:p>
          <a:p>
            <a:r>
              <a:rPr lang="en-US" dirty="0"/>
              <a:t>401 instead of 403 or vice versa</a:t>
            </a:r>
          </a:p>
          <a:p>
            <a:r>
              <a:rPr lang="en-US" dirty="0"/>
              <a:t>Return errors, without solution</a:t>
            </a:r>
          </a:p>
          <a:p>
            <a:r>
              <a:rPr lang="en-US" dirty="0"/>
              <a:t>Don’t be nice to bad people</a:t>
            </a:r>
          </a:p>
        </p:txBody>
      </p:sp>
    </p:spTree>
    <p:extLst>
      <p:ext uri="{BB962C8B-B14F-4D97-AF65-F5344CB8AC3E}">
        <p14:creationId xmlns:p14="http://schemas.microsoft.com/office/powerpoint/2010/main" val="44031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9505-E518-40DB-B576-02CB29AE2FDA}"/>
              </a:ext>
            </a:extLst>
          </p:cNvPr>
          <p:cNvSpPr>
            <a:spLocks noGrp="1"/>
          </p:cNvSpPr>
          <p:nvPr>
            <p:ph type="title"/>
          </p:nvPr>
        </p:nvSpPr>
        <p:spPr/>
        <p:txBody>
          <a:bodyPr/>
          <a:lstStyle/>
          <a:p>
            <a:r>
              <a:rPr lang="en-US" dirty="0"/>
              <a:t>Return error messages inside of errors</a:t>
            </a:r>
          </a:p>
        </p:txBody>
      </p:sp>
      <p:pic>
        <p:nvPicPr>
          <p:cNvPr id="4" name="Content Placeholder 3">
            <a:extLst>
              <a:ext uri="{FF2B5EF4-FFF2-40B4-BE49-F238E27FC236}">
                <a16:creationId xmlns:a16="http://schemas.microsoft.com/office/drawing/2014/main" id="{5A948BED-E8FF-4815-943B-94DA28050796}"/>
              </a:ext>
            </a:extLst>
          </p:cNvPr>
          <p:cNvPicPr>
            <a:picLocks noGrp="1" noChangeAspect="1"/>
          </p:cNvPicPr>
          <p:nvPr>
            <p:ph idx="1"/>
          </p:nvPr>
        </p:nvPicPr>
        <p:blipFill>
          <a:blip r:embed="rId2"/>
          <a:stretch>
            <a:fillRect/>
          </a:stretch>
        </p:blipFill>
        <p:spPr>
          <a:xfrm>
            <a:off x="2519246" y="2341563"/>
            <a:ext cx="7153508" cy="3633787"/>
          </a:xfrm>
          <a:prstGeom prst="rect">
            <a:avLst/>
          </a:prstGeom>
        </p:spPr>
      </p:pic>
    </p:spTree>
    <p:extLst>
      <p:ext uri="{BB962C8B-B14F-4D97-AF65-F5344CB8AC3E}">
        <p14:creationId xmlns:p14="http://schemas.microsoft.com/office/powerpoint/2010/main" val="335476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Add details about the errors to swagger</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6760615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p:txBody>
          <a:bodyPr/>
          <a:lstStyle/>
          <a:p>
            <a:r>
              <a:rPr lang="en-US" dirty="0"/>
              <a:t>Who are we?</a:t>
            </a:r>
          </a:p>
        </p:txBody>
      </p:sp>
      <p:sp>
        <p:nvSpPr>
          <p:cNvPr id="8" name="Content Placeholder 7">
            <a:extLst>
              <a:ext uri="{FF2B5EF4-FFF2-40B4-BE49-F238E27FC236}">
                <a16:creationId xmlns:a16="http://schemas.microsoft.com/office/drawing/2014/main" id="{B4D1A530-5663-7F43-BFBF-F4BAF8A3C761}"/>
              </a:ext>
            </a:extLst>
          </p:cNvPr>
          <p:cNvSpPr>
            <a:spLocks noGrp="1"/>
          </p:cNvSpPr>
          <p:nvPr>
            <p:ph idx="1"/>
          </p:nvPr>
        </p:nvSpPr>
        <p:spPr>
          <a:xfrm>
            <a:off x="6096000" y="2340864"/>
            <a:ext cx="5514807" cy="3634486"/>
          </a:xfrm>
        </p:spPr>
        <p:txBody>
          <a:bodyPr/>
          <a:lstStyle/>
          <a:p>
            <a:r>
              <a:rPr lang="en-US" dirty="0"/>
              <a:t>Simon Timms</a:t>
            </a:r>
          </a:p>
          <a:p>
            <a:pPr marL="0" indent="0">
              <a:buNone/>
            </a:pPr>
            <a:endParaRPr lang="en-US" dirty="0"/>
          </a:p>
        </p:txBody>
      </p:sp>
      <p:pic>
        <p:nvPicPr>
          <p:cNvPr id="9" name="Content Placeholder 4" descr="A close up of a toy&#10;&#10;Description automatically generated">
            <a:extLst>
              <a:ext uri="{FF2B5EF4-FFF2-40B4-BE49-F238E27FC236}">
                <a16:creationId xmlns:a16="http://schemas.microsoft.com/office/drawing/2014/main" id="{9566A729-412D-4B40-AB27-127FAA62E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480" y="2341563"/>
            <a:ext cx="3633787" cy="3633787"/>
          </a:xfrm>
          <a:prstGeom prst="rect">
            <a:avLst/>
          </a:prstGeom>
        </p:spPr>
      </p:pic>
    </p:spTree>
    <p:extLst>
      <p:ext uri="{BB962C8B-B14F-4D97-AF65-F5344CB8AC3E}">
        <p14:creationId xmlns:p14="http://schemas.microsoft.com/office/powerpoint/2010/main" val="156121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Logging, logging, logging</a:t>
            </a:r>
          </a:p>
        </p:txBody>
      </p:sp>
      <p:pic>
        <p:nvPicPr>
          <p:cNvPr id="1026" name="Picture 2" descr="Logs, Wood, Timber, Lumber, Woodpile, Forestry, Logging">
            <a:extLst>
              <a:ext uri="{FF2B5EF4-FFF2-40B4-BE49-F238E27FC236}">
                <a16:creationId xmlns:a16="http://schemas.microsoft.com/office/drawing/2014/main" id="{70DB58CE-C7E4-4A9F-8E98-93317DAB25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5488" y="1221304"/>
            <a:ext cx="6724650" cy="44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30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1399-B153-4DAB-B639-BE8DFBAAECA3}"/>
              </a:ext>
            </a:extLst>
          </p:cNvPr>
          <p:cNvSpPr>
            <a:spLocks noGrp="1"/>
          </p:cNvSpPr>
          <p:nvPr>
            <p:ph type="title"/>
          </p:nvPr>
        </p:nvSpPr>
        <p:spPr/>
        <p:txBody>
          <a:bodyPr/>
          <a:lstStyle/>
          <a:p>
            <a:r>
              <a:rPr lang="en-US" dirty="0"/>
              <a:t>Logging is</a:t>
            </a:r>
          </a:p>
        </p:txBody>
      </p:sp>
      <p:sp>
        <p:nvSpPr>
          <p:cNvPr id="3" name="Content Placeholder 2">
            <a:extLst>
              <a:ext uri="{FF2B5EF4-FFF2-40B4-BE49-F238E27FC236}">
                <a16:creationId xmlns:a16="http://schemas.microsoft.com/office/drawing/2014/main" id="{555EA795-E7B1-4FAF-8457-9C57351A4505}"/>
              </a:ext>
            </a:extLst>
          </p:cNvPr>
          <p:cNvSpPr>
            <a:spLocks noGrp="1"/>
          </p:cNvSpPr>
          <p:nvPr>
            <p:ph idx="1"/>
          </p:nvPr>
        </p:nvSpPr>
        <p:spPr/>
        <p:txBody>
          <a:bodyPr/>
          <a:lstStyle/>
          <a:p>
            <a:r>
              <a:rPr lang="en-US" dirty="0"/>
              <a:t>Instrumental in understanding the current state of production (I’d move this to app insights)</a:t>
            </a:r>
          </a:p>
          <a:p>
            <a:r>
              <a:rPr lang="en-US" dirty="0"/>
              <a:t>Detecting common errors</a:t>
            </a:r>
          </a:p>
          <a:p>
            <a:r>
              <a:rPr lang="en-US" dirty="0"/>
              <a:t>Catching errors as quickly as possible</a:t>
            </a:r>
          </a:p>
          <a:p>
            <a:r>
              <a:rPr lang="en-US" dirty="0"/>
              <a:t>Looking of unusual usage patterns</a:t>
            </a:r>
          </a:p>
          <a:p>
            <a:r>
              <a:rPr lang="en-US" dirty="0"/>
              <a:t>Catching performance issues</a:t>
            </a:r>
          </a:p>
          <a:p>
            <a:r>
              <a:rPr lang="en-US" dirty="0"/>
              <a:t>Tool for developers to fix error</a:t>
            </a:r>
          </a:p>
          <a:p>
            <a:r>
              <a:rPr lang="en-US" dirty="0"/>
              <a:t>Audit events</a:t>
            </a:r>
          </a:p>
        </p:txBody>
      </p:sp>
    </p:spTree>
    <p:extLst>
      <p:ext uri="{BB962C8B-B14F-4D97-AF65-F5344CB8AC3E}">
        <p14:creationId xmlns:p14="http://schemas.microsoft.com/office/powerpoint/2010/main" val="1328037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Logging middleware</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426458771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3E9-A7D4-4780-8548-B4AA238E64C8}"/>
              </a:ext>
            </a:extLst>
          </p:cNvPr>
          <p:cNvSpPr>
            <a:spLocks noGrp="1"/>
          </p:cNvSpPr>
          <p:nvPr>
            <p:ph type="title"/>
          </p:nvPr>
        </p:nvSpPr>
        <p:spPr/>
        <p:txBody>
          <a:bodyPr/>
          <a:lstStyle/>
          <a:p>
            <a:r>
              <a:rPr lang="en-US" dirty="0"/>
              <a:t>Gives you deep insights into your app</a:t>
            </a:r>
          </a:p>
        </p:txBody>
      </p:sp>
      <p:pic>
        <p:nvPicPr>
          <p:cNvPr id="2050" name="Picture 2" descr="Overview of Insights in Azure Monitor - Azure Monitor | Microsoft Docs">
            <a:extLst>
              <a:ext uri="{FF2B5EF4-FFF2-40B4-BE49-F238E27FC236}">
                <a16:creationId xmlns:a16="http://schemas.microsoft.com/office/drawing/2014/main" id="{D0937F54-8DF3-4E31-87DE-B5EFBC8B3E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2093" y="2341563"/>
            <a:ext cx="734781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37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application insights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26098232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27EE7BE-8494-4DDB-B2B7-425E6CEDA14A}"/>
              </a:ext>
            </a:extLst>
          </p:cNvPr>
          <p:cNvSpPr>
            <a:spLocks noGrp="1"/>
          </p:cNvSpPr>
          <p:nvPr>
            <p:ph type="title"/>
          </p:nvPr>
        </p:nvSpPr>
        <p:spPr>
          <a:xfrm>
            <a:off x="601255" y="702155"/>
            <a:ext cx="3409783" cy="1300365"/>
          </a:xfrm>
        </p:spPr>
        <p:txBody>
          <a:bodyPr>
            <a:normAutofit/>
          </a:bodyPr>
          <a:lstStyle/>
          <a:p>
            <a:r>
              <a:rPr lang="en-US">
                <a:solidFill>
                  <a:srgbClr val="FFFFFF"/>
                </a:solidFill>
              </a:rPr>
              <a:t>Securing apis</a:t>
            </a:r>
          </a:p>
        </p:txBody>
      </p:sp>
      <p:sp>
        <p:nvSpPr>
          <p:cNvPr id="3078" name="Content Placeholder 3077">
            <a:extLst>
              <a:ext uri="{FF2B5EF4-FFF2-40B4-BE49-F238E27FC236}">
                <a16:creationId xmlns:a16="http://schemas.microsoft.com/office/drawing/2014/main" id="{2BCDE4D4-33CC-4B62-ACE8-26DBC41EA95A}"/>
              </a:ext>
            </a:extLst>
          </p:cNvPr>
          <p:cNvSpPr>
            <a:spLocks noGrp="1"/>
          </p:cNvSpPr>
          <p:nvPr>
            <p:ph idx="1"/>
          </p:nvPr>
        </p:nvSpPr>
        <p:spPr>
          <a:xfrm>
            <a:off x="601255" y="2177142"/>
            <a:ext cx="3409782" cy="3823607"/>
          </a:xfrm>
        </p:spPr>
        <p:txBody>
          <a:bodyPr>
            <a:normAutofit/>
          </a:bodyPr>
          <a:lstStyle/>
          <a:p>
            <a:endParaRPr lang="en-US">
              <a:solidFill>
                <a:srgbClr val="FFFFFF"/>
              </a:solidFill>
            </a:endParaRPr>
          </a:p>
        </p:txBody>
      </p:sp>
      <p:pic>
        <p:nvPicPr>
          <p:cNvPr id="3074" name="Picture 2" descr="Internet, Cyber, Network, Finger, Touch Screen">
            <a:extLst>
              <a:ext uri="{FF2B5EF4-FFF2-40B4-BE49-F238E27FC236}">
                <a16:creationId xmlns:a16="http://schemas.microsoft.com/office/drawing/2014/main" id="{C37B165F-559D-4F60-AF3D-EC5A7028D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306"/>
          <a:stretch/>
        </p:blipFill>
        <p:spPr bwMode="auto">
          <a:xfrm>
            <a:off x="4849857" y="644669"/>
            <a:ext cx="6208826" cy="564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23992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8803-6BA1-4520-8A63-B631393C7471}"/>
              </a:ext>
            </a:extLst>
          </p:cNvPr>
          <p:cNvSpPr>
            <a:spLocks noGrp="1"/>
          </p:cNvSpPr>
          <p:nvPr>
            <p:ph type="title"/>
          </p:nvPr>
        </p:nvSpPr>
        <p:spPr/>
        <p:txBody>
          <a:bodyPr/>
          <a:lstStyle/>
          <a:p>
            <a:r>
              <a:rPr lang="en-US" dirty="0"/>
              <a:t>Why add security</a:t>
            </a:r>
          </a:p>
        </p:txBody>
      </p:sp>
      <p:sp>
        <p:nvSpPr>
          <p:cNvPr id="3" name="Content Placeholder 2">
            <a:extLst>
              <a:ext uri="{FF2B5EF4-FFF2-40B4-BE49-F238E27FC236}">
                <a16:creationId xmlns:a16="http://schemas.microsoft.com/office/drawing/2014/main" id="{CC5F22DE-79BA-4DDB-B74C-A3D275A6F321}"/>
              </a:ext>
            </a:extLst>
          </p:cNvPr>
          <p:cNvSpPr>
            <a:spLocks noGrp="1"/>
          </p:cNvSpPr>
          <p:nvPr>
            <p:ph idx="1"/>
          </p:nvPr>
        </p:nvSpPr>
        <p:spPr/>
        <p:txBody>
          <a:bodyPr/>
          <a:lstStyle/>
          <a:p>
            <a:pPr marL="0" indent="0">
              <a:buNone/>
            </a:pPr>
            <a:r>
              <a:rPr lang="en-US" dirty="0"/>
              <a:t>Gives us insight on</a:t>
            </a:r>
          </a:p>
          <a:p>
            <a:r>
              <a:rPr lang="en-US" dirty="0"/>
              <a:t>Who is accessing our API - Authentication</a:t>
            </a:r>
          </a:p>
          <a:p>
            <a:r>
              <a:rPr lang="en-US" dirty="0"/>
              <a:t>Restrict Content – Authorization</a:t>
            </a:r>
          </a:p>
          <a:p>
            <a:pPr marL="0" indent="0">
              <a:buNone/>
            </a:pPr>
            <a:endParaRPr lang="en-US" dirty="0"/>
          </a:p>
          <a:p>
            <a:pPr marL="0" indent="0">
              <a:buNone/>
            </a:pPr>
            <a:r>
              <a:rPr lang="en-US" dirty="0"/>
              <a:t>Allows to</a:t>
            </a:r>
          </a:p>
          <a:p>
            <a:r>
              <a:rPr lang="en-US" dirty="0"/>
              <a:t>Govern access e.g. Admin Screens</a:t>
            </a:r>
          </a:p>
          <a:p>
            <a:r>
              <a:rPr lang="en-US" dirty="0"/>
              <a:t>Monetizing content</a:t>
            </a:r>
          </a:p>
        </p:txBody>
      </p:sp>
    </p:spTree>
    <p:extLst>
      <p:ext uri="{BB962C8B-B14F-4D97-AF65-F5344CB8AC3E}">
        <p14:creationId xmlns:p14="http://schemas.microsoft.com/office/powerpoint/2010/main" val="3850735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70B1-4031-4080-926D-71CE3015D1E4}"/>
              </a:ext>
            </a:extLst>
          </p:cNvPr>
          <p:cNvSpPr>
            <a:spLocks noGrp="1"/>
          </p:cNvSpPr>
          <p:nvPr>
            <p:ph type="title"/>
          </p:nvPr>
        </p:nvSpPr>
        <p:spPr/>
        <p:txBody>
          <a:bodyPr/>
          <a:lstStyle/>
          <a:p>
            <a:r>
              <a:rPr lang="en-US" dirty="0"/>
              <a:t>Mechanisms for authenticating APIs</a:t>
            </a:r>
          </a:p>
        </p:txBody>
      </p:sp>
      <p:sp>
        <p:nvSpPr>
          <p:cNvPr id="3" name="Content Placeholder 2">
            <a:extLst>
              <a:ext uri="{FF2B5EF4-FFF2-40B4-BE49-F238E27FC236}">
                <a16:creationId xmlns:a16="http://schemas.microsoft.com/office/drawing/2014/main" id="{7D8EBC75-1E08-4A50-934D-161CE926055D}"/>
              </a:ext>
            </a:extLst>
          </p:cNvPr>
          <p:cNvSpPr>
            <a:spLocks noGrp="1"/>
          </p:cNvSpPr>
          <p:nvPr>
            <p:ph idx="1"/>
          </p:nvPr>
        </p:nvSpPr>
        <p:spPr/>
        <p:txBody>
          <a:bodyPr>
            <a:normAutofit lnSpcReduction="10000"/>
          </a:bodyPr>
          <a:lstStyle/>
          <a:p>
            <a:r>
              <a:rPr lang="en-US" dirty="0"/>
              <a:t>HTTP Authentication Schemes</a:t>
            </a:r>
          </a:p>
          <a:p>
            <a:pPr lvl="1"/>
            <a:r>
              <a:rPr lang="en-US" dirty="0"/>
              <a:t>Basic</a:t>
            </a:r>
          </a:p>
          <a:p>
            <a:pPr lvl="1"/>
            <a:r>
              <a:rPr lang="en-US" dirty="0"/>
              <a:t>Bearer</a:t>
            </a:r>
          </a:p>
          <a:p>
            <a:r>
              <a:rPr lang="en-US" dirty="0"/>
              <a:t>API Keys</a:t>
            </a:r>
          </a:p>
          <a:p>
            <a:r>
              <a:rPr lang="en-US" dirty="0"/>
              <a:t>OAuth2</a:t>
            </a:r>
          </a:p>
          <a:p>
            <a:pPr lvl="1"/>
            <a:r>
              <a:rPr lang="en-US" dirty="0"/>
              <a:t>Authorization Code</a:t>
            </a:r>
          </a:p>
          <a:p>
            <a:pPr lvl="1"/>
            <a:r>
              <a:rPr lang="en-US" dirty="0"/>
              <a:t>Implicit</a:t>
            </a:r>
          </a:p>
          <a:p>
            <a:pPr lvl="1"/>
            <a:r>
              <a:rPr lang="en-US" dirty="0"/>
              <a:t>Resource Owner Password Credentials</a:t>
            </a:r>
          </a:p>
          <a:p>
            <a:pPr lvl="1"/>
            <a:r>
              <a:rPr lang="en-US" dirty="0"/>
              <a:t>Client Credentials</a:t>
            </a:r>
          </a:p>
          <a:p>
            <a:r>
              <a:rPr lang="en-US" dirty="0"/>
              <a:t>OpenID</a:t>
            </a:r>
          </a:p>
        </p:txBody>
      </p:sp>
    </p:spTree>
    <p:extLst>
      <p:ext uri="{BB962C8B-B14F-4D97-AF65-F5344CB8AC3E}">
        <p14:creationId xmlns:p14="http://schemas.microsoft.com/office/powerpoint/2010/main" val="2118979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7F8B-3265-884D-A080-3F64695AA0EF}"/>
              </a:ext>
            </a:extLst>
          </p:cNvPr>
          <p:cNvSpPr>
            <a:spLocks noGrp="1"/>
          </p:cNvSpPr>
          <p:nvPr>
            <p:ph type="title"/>
          </p:nvPr>
        </p:nvSpPr>
        <p:spPr/>
        <p:txBody>
          <a:bodyPr/>
          <a:lstStyle/>
          <a:p>
            <a:r>
              <a:rPr lang="en-US" dirty="0"/>
              <a:t>Authentication Concept in </a:t>
            </a:r>
            <a:r>
              <a:rPr lang="en-US" dirty="0" err="1"/>
              <a:t>.Net</a:t>
            </a:r>
            <a:r>
              <a:rPr lang="en-US" dirty="0"/>
              <a:t> core</a:t>
            </a:r>
          </a:p>
        </p:txBody>
      </p:sp>
      <p:sp>
        <p:nvSpPr>
          <p:cNvPr id="3" name="Content Placeholder 2">
            <a:extLst>
              <a:ext uri="{FF2B5EF4-FFF2-40B4-BE49-F238E27FC236}">
                <a16:creationId xmlns:a16="http://schemas.microsoft.com/office/drawing/2014/main" id="{42A15D02-5406-A447-9A22-E18715D5B4C6}"/>
              </a:ext>
            </a:extLst>
          </p:cNvPr>
          <p:cNvSpPr>
            <a:spLocks noGrp="1"/>
          </p:cNvSpPr>
          <p:nvPr>
            <p:ph idx="1"/>
          </p:nvPr>
        </p:nvSpPr>
        <p:spPr/>
        <p:txBody>
          <a:bodyPr/>
          <a:lstStyle/>
          <a:p>
            <a:r>
              <a:rPr lang="en-US" dirty="0"/>
              <a:t>Authentication Scheme</a:t>
            </a:r>
          </a:p>
          <a:p>
            <a:r>
              <a:rPr lang="en-US" dirty="0"/>
              <a:t>Authentication Handler</a:t>
            </a:r>
          </a:p>
          <a:p>
            <a:r>
              <a:rPr lang="en-US" dirty="0"/>
              <a:t>Authenticate</a:t>
            </a:r>
          </a:p>
          <a:p>
            <a:r>
              <a:rPr lang="en-US" dirty="0"/>
              <a:t>Challenge</a:t>
            </a:r>
          </a:p>
          <a:p>
            <a:r>
              <a:rPr lang="en-US" dirty="0"/>
              <a:t>Forbid</a:t>
            </a:r>
          </a:p>
        </p:txBody>
      </p:sp>
    </p:spTree>
    <p:extLst>
      <p:ext uri="{BB962C8B-B14F-4D97-AF65-F5344CB8AC3E}">
        <p14:creationId xmlns:p14="http://schemas.microsoft.com/office/powerpoint/2010/main" val="3684627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6D30-D867-4DB1-BC90-2853038AFEF5}"/>
              </a:ext>
            </a:extLst>
          </p:cNvPr>
          <p:cNvSpPr>
            <a:spLocks noGrp="1"/>
          </p:cNvSpPr>
          <p:nvPr>
            <p:ph type="title"/>
          </p:nvPr>
        </p:nvSpPr>
        <p:spPr/>
        <p:txBody>
          <a:bodyPr/>
          <a:lstStyle/>
          <a:p>
            <a:r>
              <a:rPr lang="en-US" dirty="0" err="1"/>
              <a:t>Oauth</a:t>
            </a:r>
            <a:r>
              <a:rPr lang="en-US" dirty="0"/>
              <a:t> flows</a:t>
            </a:r>
          </a:p>
        </p:txBody>
      </p:sp>
      <p:pic>
        <p:nvPicPr>
          <p:cNvPr id="4098" name="Picture 2" descr="OAuth 2.0 and OpenID Connect commonly used terms explained">
            <a:extLst>
              <a:ext uri="{FF2B5EF4-FFF2-40B4-BE49-F238E27FC236}">
                <a16:creationId xmlns:a16="http://schemas.microsoft.com/office/drawing/2014/main" id="{480331ED-6C3B-49B6-BFEA-7FEE91FB8E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5320" y="1992980"/>
            <a:ext cx="5450680" cy="3633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ks for 2011-06-30 | Dan Creswell's Linkblog">
            <a:extLst>
              <a:ext uri="{FF2B5EF4-FFF2-40B4-BE49-F238E27FC236}">
                <a16:creationId xmlns:a16="http://schemas.microsoft.com/office/drawing/2014/main" id="{FEB8B75A-7DF7-480F-8D08-C3EF869E4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61" y="2485295"/>
            <a:ext cx="4689817" cy="429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5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p:txBody>
          <a:bodyPr/>
          <a:lstStyle/>
          <a:p>
            <a:r>
              <a:rPr lang="en-US" dirty="0"/>
              <a:t>Who are we?</a:t>
            </a:r>
          </a:p>
        </p:txBody>
      </p:sp>
      <p:pic>
        <p:nvPicPr>
          <p:cNvPr id="4" name="Picture 3" descr="A close up of a logo&#10;&#10;Description automatically generated">
            <a:extLst>
              <a:ext uri="{FF2B5EF4-FFF2-40B4-BE49-F238E27FC236}">
                <a16:creationId xmlns:a16="http://schemas.microsoft.com/office/drawing/2014/main" id="{40B9FEAB-D3D9-6644-9417-07D2ED5B9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819" y="2114226"/>
            <a:ext cx="3633787" cy="3633787"/>
          </a:xfrm>
          <a:prstGeom prst="rect">
            <a:avLst/>
          </a:prstGeom>
        </p:spPr>
      </p:pic>
      <p:sp>
        <p:nvSpPr>
          <p:cNvPr id="6" name="Content Placeholder 5">
            <a:extLst>
              <a:ext uri="{FF2B5EF4-FFF2-40B4-BE49-F238E27FC236}">
                <a16:creationId xmlns:a16="http://schemas.microsoft.com/office/drawing/2014/main" id="{E2E637E8-7C96-CA45-95DD-D92B792292C2}"/>
              </a:ext>
            </a:extLst>
          </p:cNvPr>
          <p:cNvSpPr>
            <a:spLocks noGrp="1"/>
          </p:cNvSpPr>
          <p:nvPr>
            <p:ph idx="1"/>
          </p:nvPr>
        </p:nvSpPr>
        <p:spPr>
          <a:xfrm>
            <a:off x="581193" y="2340864"/>
            <a:ext cx="5303990" cy="3634486"/>
          </a:xfrm>
        </p:spPr>
        <p:txBody>
          <a:bodyPr/>
          <a:lstStyle/>
          <a:p>
            <a:r>
              <a:rPr lang="en-US" dirty="0"/>
              <a:t>Patrick Ullrich</a:t>
            </a:r>
          </a:p>
          <a:p>
            <a:r>
              <a:rPr lang="en-US" dirty="0"/>
              <a:t>Regina, Saskatchewan</a:t>
            </a:r>
          </a:p>
          <a:p>
            <a:r>
              <a:rPr lang="en-US" dirty="0"/>
              <a:t>.NET Core + ReactJS</a:t>
            </a:r>
          </a:p>
          <a:p>
            <a:r>
              <a:rPr lang="en-US" dirty="0"/>
              <a:t>Healthcare, Digital Identity</a:t>
            </a:r>
          </a:p>
        </p:txBody>
      </p:sp>
    </p:spTree>
    <p:extLst>
      <p:ext uri="{BB962C8B-B14F-4D97-AF65-F5344CB8AC3E}">
        <p14:creationId xmlns:p14="http://schemas.microsoft.com/office/powerpoint/2010/main" val="5779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API keys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19224602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8"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DBB1BE-4D5D-4F9D-91C6-9C793F4E6A92}"/>
              </a:ext>
            </a:extLst>
          </p:cNvPr>
          <p:cNvSpPr>
            <a:spLocks noGrp="1"/>
          </p:cNvSpPr>
          <p:nvPr>
            <p:ph type="title"/>
          </p:nvPr>
        </p:nvSpPr>
        <p:spPr>
          <a:xfrm>
            <a:off x="672280" y="944752"/>
            <a:ext cx="3259016" cy="1462692"/>
          </a:xfrm>
        </p:spPr>
        <p:txBody>
          <a:bodyPr>
            <a:normAutofit/>
          </a:bodyPr>
          <a:lstStyle/>
          <a:p>
            <a:r>
              <a:rPr lang="en-US">
                <a:solidFill>
                  <a:srgbClr val="FFFFFF"/>
                </a:solidFill>
              </a:rPr>
              <a:t>Encrypting transport</a:t>
            </a:r>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130" name="Content Placeholder 5125">
            <a:extLst>
              <a:ext uri="{FF2B5EF4-FFF2-40B4-BE49-F238E27FC236}">
                <a16:creationId xmlns:a16="http://schemas.microsoft.com/office/drawing/2014/main" id="{8FAE5B9D-8895-426A-8B2C-35290751A26E}"/>
              </a:ext>
            </a:extLst>
          </p:cNvPr>
          <p:cNvSpPr>
            <a:spLocks noGrp="1"/>
          </p:cNvSpPr>
          <p:nvPr>
            <p:ph idx="1"/>
          </p:nvPr>
        </p:nvSpPr>
        <p:spPr>
          <a:xfrm>
            <a:off x="671513" y="2536031"/>
            <a:ext cx="3123783" cy="3671936"/>
          </a:xfrm>
        </p:spPr>
        <p:txBody>
          <a:bodyPr anchor="t">
            <a:normAutofit/>
          </a:bodyPr>
          <a:lstStyle/>
          <a:p>
            <a:endParaRPr lang="en-US">
              <a:solidFill>
                <a:srgbClr val="FFFFFF"/>
              </a:solidFill>
            </a:endParaRPr>
          </a:p>
        </p:txBody>
      </p:sp>
      <p:pic>
        <p:nvPicPr>
          <p:cNvPr id="5122" name="Picture 2" descr="Enigma, Encryption, Cryptologic, Army, Museum, Usa">
            <a:extLst>
              <a:ext uri="{FF2B5EF4-FFF2-40B4-BE49-F238E27FC236}">
                <a16:creationId xmlns:a16="http://schemas.microsoft.com/office/drawing/2014/main" id="{AD630383-400E-465C-AED9-3B5C4CA31C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011" b="18123"/>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6301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375C-2098-4C4A-B053-EF3D78EBC96F}"/>
              </a:ext>
            </a:extLst>
          </p:cNvPr>
          <p:cNvSpPr>
            <a:spLocks noGrp="1"/>
          </p:cNvSpPr>
          <p:nvPr>
            <p:ph type="title"/>
          </p:nvPr>
        </p:nvSpPr>
        <p:spPr/>
        <p:txBody>
          <a:bodyPr/>
          <a:lstStyle/>
          <a:p>
            <a:r>
              <a:rPr lang="en-US" dirty="0"/>
              <a:t>https always</a:t>
            </a:r>
          </a:p>
        </p:txBody>
      </p:sp>
      <p:sp>
        <p:nvSpPr>
          <p:cNvPr id="3" name="Content Placeholder 2">
            <a:extLst>
              <a:ext uri="{FF2B5EF4-FFF2-40B4-BE49-F238E27FC236}">
                <a16:creationId xmlns:a16="http://schemas.microsoft.com/office/drawing/2014/main" id="{B06B18FC-C9AC-4CBA-A653-772C4E2150E4}"/>
              </a:ext>
            </a:extLst>
          </p:cNvPr>
          <p:cNvSpPr>
            <a:spLocks noGrp="1"/>
          </p:cNvSpPr>
          <p:nvPr>
            <p:ph idx="1"/>
          </p:nvPr>
        </p:nvSpPr>
        <p:spPr/>
        <p:txBody>
          <a:bodyPr>
            <a:normAutofit fontScale="92500" lnSpcReduction="10000"/>
          </a:bodyPr>
          <a:lstStyle/>
          <a:p>
            <a:pPr marL="0" indent="0">
              <a:buNone/>
            </a:pPr>
            <a:r>
              <a:rPr lang="en-US" dirty="0"/>
              <a:t>Why</a:t>
            </a:r>
          </a:p>
          <a:p>
            <a:r>
              <a:rPr lang="en-US" dirty="0"/>
              <a:t>Combat Man in the middle attacks</a:t>
            </a:r>
          </a:p>
          <a:p>
            <a:r>
              <a:rPr lang="en-US" dirty="0"/>
              <a:t>Improve Search SEO</a:t>
            </a:r>
          </a:p>
          <a:p>
            <a:r>
              <a:rPr lang="en-US" dirty="0"/>
              <a:t>“Not Secure” Warning in browser</a:t>
            </a:r>
          </a:p>
          <a:p>
            <a:r>
              <a:rPr lang="en-US" dirty="0"/>
              <a:t>More new features require HTTPS (Service Workers, </a:t>
            </a:r>
            <a:r>
              <a:rPr lang="en-US" dirty="0" err="1"/>
              <a:t>getUserMedia</a:t>
            </a:r>
            <a:r>
              <a:rPr lang="en-US" dirty="0"/>
              <a:t>())</a:t>
            </a:r>
          </a:p>
          <a:p>
            <a:endParaRPr lang="en-US" dirty="0"/>
          </a:p>
          <a:p>
            <a:pPr marL="0" indent="0">
              <a:buNone/>
            </a:pPr>
            <a:r>
              <a:rPr lang="en-US" dirty="0"/>
              <a:t>What to do</a:t>
            </a:r>
          </a:p>
          <a:p>
            <a:r>
              <a:rPr lang="en-US" dirty="0"/>
              <a:t>Pay or Acquire free Certificates (AWS, Let’s Encrypt)</a:t>
            </a:r>
          </a:p>
          <a:p>
            <a:r>
              <a:rPr lang="en-US" dirty="0"/>
              <a:t>Auto redirect to HTTPS</a:t>
            </a:r>
          </a:p>
          <a:p>
            <a:r>
              <a:rPr lang="en-US" dirty="0"/>
              <a:t>There is no excuse to not use SSL/TLS</a:t>
            </a:r>
          </a:p>
        </p:txBody>
      </p:sp>
    </p:spTree>
    <p:extLst>
      <p:ext uri="{BB962C8B-B14F-4D97-AF65-F5344CB8AC3E}">
        <p14:creationId xmlns:p14="http://schemas.microsoft.com/office/powerpoint/2010/main" val="3185918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7879-DD15-47A6-9B24-995D43451FAD}"/>
              </a:ext>
            </a:extLst>
          </p:cNvPr>
          <p:cNvSpPr>
            <a:spLocks noGrp="1"/>
          </p:cNvSpPr>
          <p:nvPr>
            <p:ph type="title"/>
          </p:nvPr>
        </p:nvSpPr>
        <p:spPr/>
        <p:txBody>
          <a:bodyPr/>
          <a:lstStyle/>
          <a:p>
            <a:r>
              <a:rPr lang="en-US" dirty="0"/>
              <a:t>https adoption is growing</a:t>
            </a:r>
          </a:p>
        </p:txBody>
      </p:sp>
      <p:sp>
        <p:nvSpPr>
          <p:cNvPr id="3" name="Content Placeholder 2">
            <a:extLst>
              <a:ext uri="{FF2B5EF4-FFF2-40B4-BE49-F238E27FC236}">
                <a16:creationId xmlns:a16="http://schemas.microsoft.com/office/drawing/2014/main" id="{2F121358-F12D-4F02-A02E-CA5D3DFFAE8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830B1B7E-677D-4196-BE3B-3D40884E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86" y="2041947"/>
            <a:ext cx="8327731" cy="468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67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FD6-C9FA-4841-BA5F-4396302106C9}"/>
              </a:ext>
            </a:extLst>
          </p:cNvPr>
          <p:cNvSpPr>
            <a:spLocks noGrp="1"/>
          </p:cNvSpPr>
          <p:nvPr>
            <p:ph type="title"/>
          </p:nvPr>
        </p:nvSpPr>
        <p:spPr/>
        <p:txBody>
          <a:bodyPr>
            <a:normAutofit fontScale="90000"/>
          </a:bodyPr>
          <a:lstStyle/>
          <a:p>
            <a:r>
              <a:rPr lang="en-US" dirty="0"/>
              <a:t>Every year the number of sites increases</a:t>
            </a:r>
          </a:p>
        </p:txBody>
      </p:sp>
      <p:pic>
        <p:nvPicPr>
          <p:cNvPr id="5" name="Content Placeholder 4">
            <a:extLst>
              <a:ext uri="{FF2B5EF4-FFF2-40B4-BE49-F238E27FC236}">
                <a16:creationId xmlns:a16="http://schemas.microsoft.com/office/drawing/2014/main" id="{A34197A3-F3C6-4B5D-AA11-543828357D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994" y="1763209"/>
            <a:ext cx="8067939" cy="493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1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SSL</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29740953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0AA260-17F0-42AF-BA66-C33497BE5CD0}"/>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Clarity of messages</a:t>
            </a:r>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174" name="Content Placeholder 7173">
            <a:extLst>
              <a:ext uri="{FF2B5EF4-FFF2-40B4-BE49-F238E27FC236}">
                <a16:creationId xmlns:a16="http://schemas.microsoft.com/office/drawing/2014/main" id="{B72C3537-2BE6-4E17-9A5C-FD50342D1BBE}"/>
              </a:ext>
            </a:extLst>
          </p:cNvPr>
          <p:cNvSpPr>
            <a:spLocks noGrp="1"/>
          </p:cNvSpPr>
          <p:nvPr>
            <p:ph idx="1"/>
          </p:nvPr>
        </p:nvSpPr>
        <p:spPr>
          <a:xfrm>
            <a:off x="671513" y="2536031"/>
            <a:ext cx="3123783" cy="3671936"/>
          </a:xfrm>
        </p:spPr>
        <p:txBody>
          <a:bodyPr anchor="t">
            <a:normAutofit/>
          </a:bodyPr>
          <a:lstStyle/>
          <a:p>
            <a:endParaRPr lang="en-US">
              <a:solidFill>
                <a:srgbClr val="FFFFFF"/>
              </a:solidFill>
            </a:endParaRPr>
          </a:p>
        </p:txBody>
      </p:sp>
      <p:pic>
        <p:nvPicPr>
          <p:cNvPr id="7170" name="Picture 2" descr="Lotus, Flower, Garden, Water, Concept, Pond, India">
            <a:extLst>
              <a:ext uri="{FF2B5EF4-FFF2-40B4-BE49-F238E27FC236}">
                <a16:creationId xmlns:a16="http://schemas.microsoft.com/office/drawing/2014/main" id="{1C88A0BE-B0A3-4A07-ABA1-0B421E23DD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93" b="1"/>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00501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61290EF-80E5-4998-9C01-B113708A170A}"/>
              </a:ext>
            </a:extLst>
          </p:cNvPr>
          <p:cNvSpPr>
            <a:spLocks noGrp="1"/>
          </p:cNvSpPr>
          <p:nvPr>
            <p:ph type="title"/>
          </p:nvPr>
        </p:nvSpPr>
        <p:spPr>
          <a:xfrm>
            <a:off x="581192" y="702156"/>
            <a:ext cx="11029616" cy="1188720"/>
          </a:xfrm>
        </p:spPr>
        <p:txBody>
          <a:bodyPr>
            <a:normAutofit/>
          </a:bodyPr>
          <a:lstStyle/>
          <a:p>
            <a:r>
              <a:rPr lang="en-US" sz="3700">
                <a:solidFill>
                  <a:schemeClr val="tx1">
                    <a:lumMod val="85000"/>
                    <a:lumOff val="15000"/>
                  </a:schemeClr>
                </a:solidFill>
              </a:rPr>
              <a:t>Put thought into the content of your messages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3146751-F852-4783-802F-C9FC436E8FF4}"/>
              </a:ext>
            </a:extLst>
          </p:cNvPr>
          <p:cNvGraphicFramePr>
            <a:graphicFrameLocks noGrp="1"/>
          </p:cNvGraphicFramePr>
          <p:nvPr>
            <p:ph idx="1"/>
            <p:extLst>
              <p:ext uri="{D42A27DB-BD31-4B8C-83A1-F6EECF244321}">
                <p14:modId xmlns:p14="http://schemas.microsoft.com/office/powerpoint/2010/main" val="372718649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29495"/>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Enforcing </a:t>
            </a:r>
            <a:r>
              <a:rPr lang="en-US" sz="6600" b="0" kern="1200" cap="all" dirty="0" err="1">
                <a:solidFill>
                  <a:srgbClr val="FFFFFF">
                    <a:alpha val="90000"/>
                  </a:srgbClr>
                </a:solidFill>
                <a:latin typeface="+mj-lt"/>
                <a:ea typeface="+mj-ea"/>
                <a:cs typeface="+mj-cs"/>
              </a:rPr>
              <a:t>api</a:t>
            </a:r>
            <a:r>
              <a:rPr lang="en-US" sz="6600" b="0" kern="1200" cap="all" dirty="0">
                <a:solidFill>
                  <a:srgbClr val="FFFFFF">
                    <a:alpha val="90000"/>
                  </a:srgbClr>
                </a:solidFill>
                <a:latin typeface="+mj-lt"/>
                <a:ea typeface="+mj-ea"/>
                <a:cs typeface="+mj-cs"/>
              </a:rPr>
              <a:t> standards with analyzers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141123742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DCE0-2895-4F03-83A4-C4A722BF8950}"/>
              </a:ext>
            </a:extLst>
          </p:cNvPr>
          <p:cNvSpPr>
            <a:spLocks noGrp="1"/>
          </p:cNvSpPr>
          <p:nvPr>
            <p:ph type="title"/>
          </p:nvPr>
        </p:nvSpPr>
        <p:spPr/>
        <p:txBody>
          <a:bodyPr/>
          <a:lstStyle/>
          <a:p>
            <a:r>
              <a:rPr lang="en-US" dirty="0"/>
              <a:t>Why APIS</a:t>
            </a:r>
          </a:p>
        </p:txBody>
      </p:sp>
      <p:sp>
        <p:nvSpPr>
          <p:cNvPr id="3" name="Content Placeholder 2">
            <a:extLst>
              <a:ext uri="{FF2B5EF4-FFF2-40B4-BE49-F238E27FC236}">
                <a16:creationId xmlns:a16="http://schemas.microsoft.com/office/drawing/2014/main" id="{0B48BBCB-379C-4932-81FE-A0B846D26196}"/>
              </a:ext>
            </a:extLst>
          </p:cNvPr>
          <p:cNvSpPr>
            <a:spLocks noGrp="1"/>
          </p:cNvSpPr>
          <p:nvPr>
            <p:ph idx="1"/>
          </p:nvPr>
        </p:nvSpPr>
        <p:spPr/>
        <p:txBody>
          <a:bodyPr/>
          <a:lstStyle/>
          <a:p>
            <a:r>
              <a:rPr lang="en-US" dirty="0"/>
              <a:t>The number of APIs in every day applications is increasing</a:t>
            </a:r>
          </a:p>
          <a:p>
            <a:r>
              <a:rPr lang="en-US" dirty="0"/>
              <a:t>In my current apps we couple together half a dozen APIs from </a:t>
            </a:r>
            <a:r>
              <a:rPr lang="en-US" dirty="0" err="1"/>
              <a:t>Sendgrid</a:t>
            </a:r>
            <a:r>
              <a:rPr lang="en-US" dirty="0"/>
              <a:t> to Twilio to a bunch of APIs dealing with cars</a:t>
            </a:r>
          </a:p>
          <a:p>
            <a:r>
              <a:rPr lang="en-US" dirty="0"/>
              <a:t>We communicate with different groups inside the same company using APIs</a:t>
            </a:r>
          </a:p>
          <a:p>
            <a:r>
              <a:rPr lang="en-US" dirty="0"/>
              <a:t>Every one of them is terrible in its own special way</a:t>
            </a:r>
          </a:p>
        </p:txBody>
      </p:sp>
    </p:spTree>
    <p:extLst>
      <p:ext uri="{BB962C8B-B14F-4D97-AF65-F5344CB8AC3E}">
        <p14:creationId xmlns:p14="http://schemas.microsoft.com/office/powerpoint/2010/main" val="3845417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a:lstStyle/>
          <a:p>
            <a:r>
              <a:rPr lang="en-US" dirty="0"/>
              <a:t>Which Language / Framework</a:t>
            </a:r>
          </a:p>
        </p:txBody>
      </p:sp>
      <p:sp>
        <p:nvSpPr>
          <p:cNvPr id="3" name="Content Placeholder 2">
            <a:extLst>
              <a:ext uri="{FF2B5EF4-FFF2-40B4-BE49-F238E27FC236}">
                <a16:creationId xmlns:a16="http://schemas.microsoft.com/office/drawing/2014/main" id="{51920C51-027A-7D4F-A612-8FC1EDE7B0A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0184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E015-BA26-DB43-B147-4695059AABAF}"/>
              </a:ext>
            </a:extLst>
          </p:cNvPr>
          <p:cNvSpPr>
            <a:spLocks noGrp="1"/>
          </p:cNvSpPr>
          <p:nvPr>
            <p:ph type="title"/>
          </p:nvPr>
        </p:nvSpPr>
        <p:spPr/>
        <p:txBody>
          <a:bodyPr/>
          <a:lstStyle/>
          <a:p>
            <a:r>
              <a:rPr lang="en-US" dirty="0"/>
              <a:t>ASP.NET Core is great</a:t>
            </a:r>
          </a:p>
        </p:txBody>
      </p:sp>
      <p:pic>
        <p:nvPicPr>
          <p:cNvPr id="5" name="Content Placeholder 4" descr="Chart&#10;&#10;Description automatically generated">
            <a:extLst>
              <a:ext uri="{FF2B5EF4-FFF2-40B4-BE49-F238E27FC236}">
                <a16:creationId xmlns:a16="http://schemas.microsoft.com/office/drawing/2014/main" id="{3D1AAA66-7D3E-2F43-B485-34DE82B77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9304" y="2341563"/>
            <a:ext cx="5182480" cy="3818670"/>
          </a:xfrm>
        </p:spPr>
      </p:pic>
    </p:spTree>
    <p:extLst>
      <p:ext uri="{BB962C8B-B14F-4D97-AF65-F5344CB8AC3E}">
        <p14:creationId xmlns:p14="http://schemas.microsoft.com/office/powerpoint/2010/main" val="237073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C22F-C558-4EE7-82F6-AEC748911E26}"/>
              </a:ext>
            </a:extLst>
          </p:cNvPr>
          <p:cNvSpPr>
            <a:spLocks noGrp="1"/>
          </p:cNvSpPr>
          <p:nvPr>
            <p:ph type="title"/>
          </p:nvPr>
        </p:nvSpPr>
        <p:spPr/>
        <p:txBody>
          <a:bodyPr/>
          <a:lstStyle/>
          <a:p>
            <a:r>
              <a:rPr lang="en-US" dirty="0"/>
              <a:t>What Architecture</a:t>
            </a:r>
          </a:p>
        </p:txBody>
      </p:sp>
      <p:sp>
        <p:nvSpPr>
          <p:cNvPr id="3" name="Content Placeholder 2">
            <a:extLst>
              <a:ext uri="{FF2B5EF4-FFF2-40B4-BE49-F238E27FC236}">
                <a16:creationId xmlns:a16="http://schemas.microsoft.com/office/drawing/2014/main" id="{7132B4DD-B3AC-429C-AAF4-E3EA71E7995C}"/>
              </a:ext>
            </a:extLst>
          </p:cNvPr>
          <p:cNvSpPr>
            <a:spLocks noGrp="1"/>
          </p:cNvSpPr>
          <p:nvPr>
            <p:ph idx="1"/>
          </p:nvPr>
        </p:nvSpPr>
        <p:spPr/>
        <p:txBody>
          <a:bodyPr/>
          <a:lstStyle/>
          <a:p>
            <a:r>
              <a:rPr lang="en-US" dirty="0"/>
              <a:t>Remote method invocation (Web Methods, CORBA, etc.)</a:t>
            </a:r>
          </a:p>
          <a:p>
            <a:r>
              <a:rPr lang="en-US" dirty="0"/>
              <a:t>Event Driven</a:t>
            </a:r>
          </a:p>
          <a:p>
            <a:r>
              <a:rPr lang="en-US" dirty="0"/>
              <a:t>SOAP</a:t>
            </a:r>
          </a:p>
          <a:p>
            <a:r>
              <a:rPr lang="en-US" dirty="0"/>
              <a:t>REST</a:t>
            </a:r>
          </a:p>
          <a:p>
            <a:r>
              <a:rPr lang="en-US" dirty="0" err="1"/>
              <a:t>GraphQL</a:t>
            </a:r>
            <a:endParaRPr lang="en-US" dirty="0"/>
          </a:p>
        </p:txBody>
      </p:sp>
    </p:spTree>
    <p:extLst>
      <p:ext uri="{BB962C8B-B14F-4D97-AF65-F5344CB8AC3E}">
        <p14:creationId xmlns:p14="http://schemas.microsoft.com/office/powerpoint/2010/main" val="237962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C413A5-B532-4316-827A-DECFAA1C89D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Rest Maturity</a:t>
            </a:r>
          </a:p>
        </p:txBody>
      </p:sp>
      <p:sp>
        <p:nvSpPr>
          <p:cNvPr id="3" name="Content Placeholder 2">
            <a:extLst>
              <a:ext uri="{FF2B5EF4-FFF2-40B4-BE49-F238E27FC236}">
                <a16:creationId xmlns:a16="http://schemas.microsoft.com/office/drawing/2014/main" id="{3BA009D1-D858-4479-B94A-306EBF98840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Richardson Maturity Model describes 4 levels of building RESTful APIs</a:t>
            </a:r>
          </a:p>
          <a:p>
            <a:r>
              <a:rPr lang="en-US" dirty="0">
                <a:solidFill>
                  <a:srgbClr val="FFFFFF"/>
                </a:solidFill>
              </a:rPr>
              <a:t>Each level is harder to achieve</a:t>
            </a:r>
          </a:p>
        </p:txBody>
      </p:sp>
      <p:pic>
        <p:nvPicPr>
          <p:cNvPr id="1026" name="Picture 2" descr="Understanding Richardson REST maturity model | SAP Blogs">
            <a:extLst>
              <a:ext uri="{FF2B5EF4-FFF2-40B4-BE49-F238E27FC236}">
                <a16:creationId xmlns:a16="http://schemas.microsoft.com/office/drawing/2014/main" id="{300C0614-D7BA-4450-B00B-AFF3E46A4D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943" y="936141"/>
            <a:ext cx="6168079"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098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7134-39C6-484F-80C9-200168AE9585}"/>
              </a:ext>
            </a:extLst>
          </p:cNvPr>
          <p:cNvSpPr>
            <a:spLocks noGrp="1"/>
          </p:cNvSpPr>
          <p:nvPr>
            <p:ph type="title"/>
          </p:nvPr>
        </p:nvSpPr>
        <p:spPr/>
        <p:txBody>
          <a:bodyPr/>
          <a:lstStyle/>
          <a:p>
            <a:r>
              <a:rPr lang="en-US" dirty="0"/>
              <a:t>Issues with our tollbooth app</a:t>
            </a:r>
          </a:p>
        </p:txBody>
      </p:sp>
      <p:sp>
        <p:nvSpPr>
          <p:cNvPr id="3" name="Content Placeholder 2">
            <a:extLst>
              <a:ext uri="{FF2B5EF4-FFF2-40B4-BE49-F238E27FC236}">
                <a16:creationId xmlns:a16="http://schemas.microsoft.com/office/drawing/2014/main" id="{70128CED-A865-B94F-B5B1-6798F1A846D2}"/>
              </a:ext>
            </a:extLst>
          </p:cNvPr>
          <p:cNvSpPr>
            <a:spLocks noGrp="1"/>
          </p:cNvSpPr>
          <p:nvPr>
            <p:ph idx="1"/>
          </p:nvPr>
        </p:nvSpPr>
        <p:spPr/>
        <p:txBody>
          <a:bodyPr/>
          <a:lstStyle/>
          <a:p>
            <a:pPr marL="342900" indent="-342900">
              <a:buFont typeface="+mj-lt"/>
              <a:buAutoNum type="arabicPeriod"/>
            </a:pPr>
            <a:r>
              <a:rPr lang="en-US" dirty="0"/>
              <a:t>No Documentation</a:t>
            </a:r>
          </a:p>
          <a:p>
            <a:pPr marL="342900" indent="-342900">
              <a:buFont typeface="+mj-lt"/>
              <a:buAutoNum type="arabicPeriod"/>
            </a:pPr>
            <a:r>
              <a:rPr lang="en-US" dirty="0"/>
              <a:t>Bad Status Codes</a:t>
            </a:r>
          </a:p>
          <a:p>
            <a:pPr marL="342900" indent="-342900">
              <a:buFont typeface="+mj-lt"/>
              <a:buAutoNum type="arabicPeriod"/>
            </a:pPr>
            <a:r>
              <a:rPr lang="en-US" dirty="0"/>
              <a:t>No Security</a:t>
            </a:r>
          </a:p>
          <a:p>
            <a:pPr marL="342900" indent="-342900">
              <a:buFont typeface="+mj-lt"/>
              <a:buAutoNum type="arabicPeriod"/>
            </a:pPr>
            <a:r>
              <a:rPr lang="en-US" dirty="0"/>
              <a:t>No HTTP</a:t>
            </a:r>
          </a:p>
          <a:p>
            <a:pPr marL="342900" indent="-342900">
              <a:buFont typeface="+mj-lt"/>
              <a:buAutoNum type="arabicPeriod"/>
            </a:pPr>
            <a:r>
              <a:rPr lang="en-US" dirty="0"/>
              <a:t>Data leaks</a:t>
            </a:r>
          </a:p>
          <a:p>
            <a:pPr marL="342900" indent="-342900">
              <a:buFont typeface="+mj-lt"/>
              <a:buAutoNum type="arabicPeriod"/>
            </a:pPr>
            <a:r>
              <a:rPr lang="en-US" dirty="0"/>
              <a:t>No Insights into Application Health</a:t>
            </a:r>
          </a:p>
        </p:txBody>
      </p:sp>
    </p:spTree>
    <p:extLst>
      <p:ext uri="{BB962C8B-B14F-4D97-AF65-F5344CB8AC3E}">
        <p14:creationId xmlns:p14="http://schemas.microsoft.com/office/powerpoint/2010/main" val="4063028553"/>
      </p:ext>
    </p:extLst>
  </p:cSld>
  <p:clrMapOvr>
    <a:masterClrMapping/>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1B2430"/>
      </a:dk2>
      <a:lt2>
        <a:srgbClr val="F0F3F1"/>
      </a:lt2>
      <a:accent1>
        <a:srgbClr val="C34DA6"/>
      </a:accent1>
      <a:accent2>
        <a:srgbClr val="9D3BB1"/>
      </a:accent2>
      <a:accent3>
        <a:srgbClr val="7E4DC3"/>
      </a:accent3>
      <a:accent4>
        <a:srgbClr val="4444B5"/>
      </a:accent4>
      <a:accent5>
        <a:srgbClr val="4D7EC3"/>
      </a:accent5>
      <a:accent6>
        <a:srgbClr val="3B9EB1"/>
      </a:accent6>
      <a:hlink>
        <a:srgbClr val="3F5FB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1488</Words>
  <Application>Microsoft Macintosh PowerPoint</Application>
  <PresentationFormat>Widescreen</PresentationFormat>
  <Paragraphs>185</Paragraphs>
  <Slides>38</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Gill Sans MT</vt:lpstr>
      <vt:lpstr>Univers</vt:lpstr>
      <vt:lpstr>Univers Condensed</vt:lpstr>
      <vt:lpstr>Wingdings 2</vt:lpstr>
      <vt:lpstr>DividendVTI</vt:lpstr>
      <vt:lpstr>Building better APIs</vt:lpstr>
      <vt:lpstr>Who are we?</vt:lpstr>
      <vt:lpstr>Who are we?</vt:lpstr>
      <vt:lpstr>Why APIS</vt:lpstr>
      <vt:lpstr>Which Language / Framework</vt:lpstr>
      <vt:lpstr>ASP.NET Core is great</vt:lpstr>
      <vt:lpstr>What Architecture</vt:lpstr>
      <vt:lpstr>Rest Maturity</vt:lpstr>
      <vt:lpstr>Issues with our tollbooth app</vt:lpstr>
      <vt:lpstr>Let’s fix it</vt:lpstr>
      <vt:lpstr>Start with amazing documentation</vt:lpstr>
      <vt:lpstr>Openapi specification (formerly swagger)</vt:lpstr>
      <vt:lpstr>Swagger ui</vt:lpstr>
      <vt:lpstr>Swagger ui</vt:lpstr>
      <vt:lpstr>Asp.net core has swagger</vt:lpstr>
      <vt:lpstr>Status codes</vt:lpstr>
      <vt:lpstr>Common, but incorrect, patterns</vt:lpstr>
      <vt:lpstr>Return error messages inside of errors</vt:lpstr>
      <vt:lpstr>Add details about the errors to swagger</vt:lpstr>
      <vt:lpstr>Logging, logging, logging</vt:lpstr>
      <vt:lpstr>Logging is</vt:lpstr>
      <vt:lpstr>Add Logging middleware</vt:lpstr>
      <vt:lpstr>Gives you deep insights into your app</vt:lpstr>
      <vt:lpstr>Add application insights</vt:lpstr>
      <vt:lpstr>Securing apis</vt:lpstr>
      <vt:lpstr>Why add security</vt:lpstr>
      <vt:lpstr>Mechanisms for authenticating APIs</vt:lpstr>
      <vt:lpstr>Authentication Concept in .Net core</vt:lpstr>
      <vt:lpstr>Oauth flows</vt:lpstr>
      <vt:lpstr>Adding API keys</vt:lpstr>
      <vt:lpstr>Encrypting transport</vt:lpstr>
      <vt:lpstr>https always</vt:lpstr>
      <vt:lpstr>https adoption is growing</vt:lpstr>
      <vt:lpstr>Every year the number of sites increases</vt:lpstr>
      <vt:lpstr>Adding SSL</vt:lpstr>
      <vt:lpstr>Clarity of messages</vt:lpstr>
      <vt:lpstr>Put thought into the content of your messages</vt:lpstr>
      <vt:lpstr>Enforcing api standards with analyzers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APIs</dc:title>
  <dc:creator>Simon Timms</dc:creator>
  <cp:lastModifiedBy>Patrick Ullrich</cp:lastModifiedBy>
  <cp:revision>16</cp:revision>
  <dcterms:created xsi:type="dcterms:W3CDTF">2020-10-10T05:16:43Z</dcterms:created>
  <dcterms:modified xsi:type="dcterms:W3CDTF">2020-10-10T23:35:47Z</dcterms:modified>
</cp:coreProperties>
</file>